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86" r:id="rId1"/>
  </p:sldMasterIdLst>
  <p:notesMasterIdLst>
    <p:notesMasterId r:id="rId29"/>
  </p:notesMasterIdLst>
  <p:sldIdLst>
    <p:sldId id="256" r:id="rId2"/>
    <p:sldId id="428" r:id="rId3"/>
    <p:sldId id="430" r:id="rId4"/>
    <p:sldId id="429" r:id="rId5"/>
    <p:sldId id="262" r:id="rId6"/>
    <p:sldId id="422" r:id="rId7"/>
    <p:sldId id="390" r:id="rId8"/>
    <p:sldId id="443" r:id="rId9"/>
    <p:sldId id="424" r:id="rId10"/>
    <p:sldId id="444" r:id="rId11"/>
    <p:sldId id="455" r:id="rId12"/>
    <p:sldId id="391" r:id="rId13"/>
    <p:sldId id="417" r:id="rId14"/>
    <p:sldId id="414" r:id="rId15"/>
    <p:sldId id="446" r:id="rId16"/>
    <p:sldId id="419" r:id="rId17"/>
    <p:sldId id="425" r:id="rId18"/>
    <p:sldId id="449" r:id="rId19"/>
    <p:sldId id="435" r:id="rId20"/>
    <p:sldId id="452" r:id="rId21"/>
    <p:sldId id="434" r:id="rId22"/>
    <p:sldId id="260" r:id="rId23"/>
    <p:sldId id="436" r:id="rId24"/>
    <p:sldId id="438" r:id="rId25"/>
    <p:sldId id="447" r:id="rId26"/>
    <p:sldId id="448" r:id="rId27"/>
    <p:sldId id="453"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DE3980-57A1-403F-AECF-CC18E426999D}" v="275" dt="2024-03-07T09:09:39.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9" autoAdjust="0"/>
    <p:restoredTop sz="57350" autoAdjust="0"/>
  </p:normalViewPr>
  <p:slideViewPr>
    <p:cSldViewPr snapToGrid="0">
      <p:cViewPr varScale="1">
        <p:scale>
          <a:sx n="60" d="100"/>
          <a:sy n="60" d="100"/>
        </p:scale>
        <p:origin x="1792" y="56"/>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Élőfej hely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u-HU"/>
          </a:p>
        </p:txBody>
      </p:sp>
      <p:sp>
        <p:nvSpPr>
          <p:cNvPr id="3" name="Dátum hely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64E4A2-D2D9-4D50-B051-EB1469A80249}" type="datetimeFigureOut">
              <a:rPr lang="hu-HU" smtClean="0"/>
              <a:t>2024. 03. 24.</a:t>
            </a:fld>
            <a:endParaRPr lang="hu-HU"/>
          </a:p>
        </p:txBody>
      </p:sp>
      <p:sp>
        <p:nvSpPr>
          <p:cNvPr id="4" name="Diakép hely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u-HU"/>
          </a:p>
        </p:txBody>
      </p:sp>
      <p:sp>
        <p:nvSpPr>
          <p:cNvPr id="5" name="Jegyzetek hely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6" name="Élőláb hely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u-HU"/>
          </a:p>
        </p:txBody>
      </p:sp>
      <p:sp>
        <p:nvSpPr>
          <p:cNvPr id="7" name="Dia számának hely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B07AD-8D33-40AB-BCE7-8AD260FB2701}" type="slidenum">
              <a:rPr lang="hu-HU" smtClean="0"/>
              <a:t>‹#›</a:t>
            </a:fld>
            <a:endParaRPr lang="hu-HU"/>
          </a:p>
        </p:txBody>
      </p:sp>
    </p:spTree>
    <p:extLst>
      <p:ext uri="{BB962C8B-B14F-4D97-AF65-F5344CB8AC3E}">
        <p14:creationId xmlns:p14="http://schemas.microsoft.com/office/powerpoint/2010/main" val="865255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One key concept in artificial intelligence is that of </a:t>
            </a:r>
            <a:r>
              <a:rPr lang="en-US" b="1" dirty="0"/>
              <a:t>not explicitly programming an algorithm</a:t>
            </a:r>
            <a:r>
              <a:rPr lang="en-US" dirty="0"/>
              <a:t>, i.e. a developer or programmer will not directly encode the prediction answer for each possible sample. </a:t>
            </a:r>
          </a:p>
          <a:p>
            <a:r>
              <a:rPr lang="en-US" dirty="0"/>
              <a:t>1./ </a:t>
            </a:r>
            <a:r>
              <a:rPr lang="en-US" b="1" dirty="0"/>
              <a:t>A statistical model with a set of parameters (weights) representing general decision/association rules is created </a:t>
            </a:r>
            <a:r>
              <a:rPr lang="en-US" dirty="0"/>
              <a:t>based on the known properties of a subset of data</a:t>
            </a:r>
            <a:r>
              <a:rPr lang="en-US" b="1" dirty="0"/>
              <a:t>. </a:t>
            </a:r>
          </a:p>
          <a:p>
            <a:r>
              <a:rPr lang="en-US" b="1" dirty="0"/>
              <a:t>2./ The learned weights can then be applied to any new sample </a:t>
            </a:r>
            <a:r>
              <a:rPr lang="en-US" dirty="0"/>
              <a:t>and </a:t>
            </a:r>
          </a:p>
          <a:p>
            <a:r>
              <a:rPr lang="en-US" b="1" dirty="0"/>
              <a:t>3./ a prediction about this sample is made</a:t>
            </a:r>
            <a:r>
              <a:rPr lang="en-US" dirty="0"/>
              <a:t>.</a:t>
            </a:r>
          </a:p>
          <a:p>
            <a:endParaRPr lang="en-US" dirty="0"/>
          </a:p>
          <a:p>
            <a:r>
              <a:rPr lang="en-US" dirty="0"/>
              <a:t>Limitations are given by the design of the algorithm to be trained and </a:t>
            </a:r>
            <a:r>
              <a:rPr lang="en-US" b="1" dirty="0"/>
              <a:t>discovery of new knowledge is unlikely </a:t>
            </a:r>
            <a:r>
              <a:rPr lang="en-US" dirty="0"/>
              <a:t>as they generally lack human ingenuity and cross-disciplinary insight. Instead, </a:t>
            </a:r>
          </a:p>
          <a:p>
            <a:r>
              <a:rPr lang="en-US" dirty="0"/>
              <a:t>1./ ML and AI-based applications serve as tools to work with large data volumes, </a:t>
            </a:r>
          </a:p>
          <a:p>
            <a:r>
              <a:rPr lang="en-US" dirty="0"/>
              <a:t>2./ highly specific tasks and </a:t>
            </a:r>
          </a:p>
          <a:p>
            <a:r>
              <a:rPr lang="en-US" dirty="0"/>
              <a:t>3./ automated decision making to speed up processes.</a:t>
            </a:r>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1</a:t>
            </a:fld>
            <a:endParaRPr lang="hu-HU"/>
          </a:p>
        </p:txBody>
      </p:sp>
    </p:spTree>
    <p:extLst>
      <p:ext uri="{BB962C8B-B14F-4D97-AF65-F5344CB8AC3E}">
        <p14:creationId xmlns:p14="http://schemas.microsoft.com/office/powerpoint/2010/main" val="81546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12</a:t>
            </a:fld>
            <a:endParaRPr lang="fr-FR" dirty="0"/>
          </a:p>
        </p:txBody>
      </p:sp>
    </p:spTree>
    <p:extLst>
      <p:ext uri="{BB962C8B-B14F-4D97-AF65-F5344CB8AC3E}">
        <p14:creationId xmlns:p14="http://schemas.microsoft.com/office/powerpoint/2010/main" val="3623895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13</a:t>
            </a:fld>
            <a:endParaRPr lang="hu-HU"/>
          </a:p>
        </p:txBody>
      </p:sp>
    </p:spTree>
    <p:extLst>
      <p:ext uri="{BB962C8B-B14F-4D97-AF65-F5344CB8AC3E}">
        <p14:creationId xmlns:p14="http://schemas.microsoft.com/office/powerpoint/2010/main" val="1278467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14</a:t>
            </a:fld>
            <a:endParaRPr lang="hu-HU"/>
          </a:p>
        </p:txBody>
      </p:sp>
    </p:spTree>
    <p:extLst>
      <p:ext uri="{BB962C8B-B14F-4D97-AF65-F5344CB8AC3E}">
        <p14:creationId xmlns:p14="http://schemas.microsoft.com/office/powerpoint/2010/main" val="2439160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err="1"/>
              <a:t>Pyrrolidine</a:t>
            </a:r>
            <a:endParaRPr lang="fr-FR" dirty="0"/>
          </a:p>
          <a:p>
            <a:endParaRPr lang="fr-FR" dirty="0"/>
          </a:p>
          <a:p>
            <a:r>
              <a:rPr lang="en-US" dirty="0"/>
              <a:t>Multi-target drug design (MTDD) involves the identification of compounds that interact with multiple targets, providing a more effective treatment option for complex diseases.</a:t>
            </a:r>
          </a:p>
          <a:p>
            <a:r>
              <a:rPr lang="en-US" dirty="0"/>
              <a:t>Machine learning has shown great potential in MTDD, enabling researchers to efficiently identify compounds that have interactions with multiple targets.</a:t>
            </a:r>
          </a:p>
          <a:p>
            <a:r>
              <a:rPr lang="en-US" dirty="0"/>
              <a:t>To construct the </a:t>
            </a:r>
            <a:r>
              <a:rPr lang="en-US" dirty="0" err="1"/>
              <a:t>mTPP</a:t>
            </a:r>
            <a:r>
              <a:rPr lang="en-US" dirty="0"/>
              <a:t> model, the researchers utilize data on the binding strength of individual ingredients with multiple targets and the proliferation rate of compounds against acetaminophen (APAP)-induced injury in L02 cells.</a:t>
            </a:r>
          </a:p>
          <a:p>
            <a:r>
              <a:rPr lang="en-US" dirty="0"/>
              <a:t>The </a:t>
            </a:r>
            <a:r>
              <a:rPr lang="en-US" dirty="0" err="1"/>
              <a:t>mTPP</a:t>
            </a:r>
            <a:r>
              <a:rPr lang="en-US" dirty="0"/>
              <a:t> model is constructed using algorithms such as Multi-layer Perceptron (MLP), Support Vector Regression (SVR), Decision Tree Regressor (DTR), and Gradient Boost Regression (GBR).</a:t>
            </a:r>
          </a:p>
          <a:p>
            <a:r>
              <a:rPr lang="en-US" dirty="0"/>
              <a:t>To gain insights into the predictions, the researchers quantified the influence of molecular representation features of test compounds and identified specific features that were present in dual-target compounds but absent in single-target compounds.</a:t>
            </a:r>
          </a:p>
          <a:p>
            <a:r>
              <a:rPr lang="en-US" dirty="0"/>
              <a:t>These features formed coherent substructures within the dual-target compounds. Through computational analysis of feature contributions, the researchers unveiled structural motifs that served as signatures of different dual-target activities.</a:t>
            </a:r>
          </a:p>
          <a:p>
            <a:r>
              <a:rPr lang="en-US" dirty="0"/>
              <a:t>This study demonstrates how explainable machine learning can bridge the gap between predictions and chemical analysis, providing valuable insights into the characteristic substructures of dual-target compounds.</a:t>
            </a:r>
          </a:p>
          <a:p>
            <a:endParaRPr lang="en-US" dirty="0"/>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16</a:t>
            </a:fld>
            <a:endParaRPr lang="fr-FR" dirty="0"/>
          </a:p>
        </p:txBody>
      </p:sp>
    </p:spTree>
    <p:extLst>
      <p:ext uri="{BB962C8B-B14F-4D97-AF65-F5344CB8AC3E}">
        <p14:creationId xmlns:p14="http://schemas.microsoft.com/office/powerpoint/2010/main" val="1477011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Machine learning applications in macromolecular X-ray crystallography </a:t>
            </a:r>
            <a:r>
              <a:rPr lang="en-US" dirty="0" err="1"/>
              <a:t>Crystallography</a:t>
            </a:r>
            <a:r>
              <a:rPr lang="en-US" dirty="0"/>
              <a:t> Reviews 2021</a:t>
            </a:r>
          </a:p>
          <a:p>
            <a:endParaRPr lang="en-US" dirty="0"/>
          </a:p>
          <a:p>
            <a:r>
              <a:rPr lang="en-US" dirty="0" err="1"/>
              <a:t>DeepCentering</a:t>
            </a:r>
            <a:r>
              <a:rPr lang="en-US" dirty="0"/>
              <a:t>: fully automated crystal centering using deep learning for macromolecular crystallography</a:t>
            </a:r>
          </a:p>
          <a:p>
            <a:endParaRPr lang="en-US" dirty="0"/>
          </a:p>
          <a:p>
            <a:r>
              <a:rPr lang="en-US" dirty="0"/>
              <a:t>machine learning is finding a home within expert and automated systems, is forecasting experiment and data analysis outcomes, is predicting whether crystals can be grown and even generating macromolecular structures</a:t>
            </a:r>
          </a:p>
          <a:p>
            <a:r>
              <a:rPr lang="en-US" dirty="0"/>
              <a:t>“there is a wealth of training data available that were the result of decades of macromolecular crystal structure determinations, predominantly as a by-product of the structural genomics boom in the early 2000s”</a:t>
            </a:r>
          </a:p>
          <a:p>
            <a:endParaRPr lang="en-US" dirty="0"/>
          </a:p>
          <a:p>
            <a:r>
              <a:rPr lang="en-US" b="0" i="0" dirty="0">
                <a:solidFill>
                  <a:srgbClr val="333333"/>
                </a:solidFill>
                <a:effectLst/>
                <a:latin typeface="Open Sans" panose="020B0606030504020204" pitchFamily="34" charset="0"/>
              </a:rPr>
              <a:t>In recent years, a rather straightforward brute-force approach to automated data analysis has been challenged by the evolution of beamline technologies resulting in extraordinary data rates and data volumes from the latest high frame rate (&gt;100 fps) and multi-megapixel detectors (typically between 4 and 16 </a:t>
            </a:r>
            <a:r>
              <a:rPr lang="en-US" b="0" i="0" dirty="0" err="1">
                <a:solidFill>
                  <a:srgbClr val="333333"/>
                </a:solidFill>
                <a:effectLst/>
                <a:latin typeface="Open Sans" panose="020B0606030504020204" pitchFamily="34" charset="0"/>
              </a:rPr>
              <a:t>Mpixels</a:t>
            </a:r>
            <a:r>
              <a:rPr lang="en-US" b="0" i="0" dirty="0">
                <a:solidFill>
                  <a:srgbClr val="333333"/>
                </a:solidFill>
                <a:effectLst/>
                <a:latin typeface="Open Sans" panose="020B0606030504020204" pitchFamily="34" charset="0"/>
              </a:rPr>
              <a:t> per frame). The challenge is compounded by the desire by many users, and indeed the automated systems themselves to have real-time feedback on the quality of data being measured.</a:t>
            </a:r>
          </a:p>
          <a:p>
            <a:endParaRPr lang="en-US" b="0" i="0" dirty="0">
              <a:solidFill>
                <a:srgbClr val="333333"/>
              </a:solidFill>
              <a:effectLst/>
              <a:latin typeface="Open Sans" panose="020B0606030504020204" pitchFamily="34" charset="0"/>
            </a:endParaRPr>
          </a:p>
          <a:p>
            <a:r>
              <a:rPr lang="en-US" dirty="0"/>
              <a:t>As the yearly quantities of measured data from large-scale facilities like Diamond reach many-Petabyte levels the question of </a:t>
            </a:r>
            <a:r>
              <a:rPr lang="en-US" b="1" dirty="0">
                <a:solidFill>
                  <a:srgbClr val="FF0000"/>
                </a:solidFill>
                <a:highlight>
                  <a:srgbClr val="FF0000"/>
                </a:highlight>
              </a:rPr>
              <a:t>ML and/or AI applications can be used to determine which data to store and which to discard</a:t>
            </a:r>
            <a:r>
              <a:rPr lang="en-US" dirty="0"/>
              <a:t> is being asked [12].</a:t>
            </a:r>
          </a:p>
          <a:p>
            <a:endParaRPr lang="en-US" dirty="0"/>
          </a:p>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17</a:t>
            </a:fld>
            <a:endParaRPr lang="hu-HU"/>
          </a:p>
        </p:txBody>
      </p:sp>
    </p:spTree>
    <p:extLst>
      <p:ext uri="{BB962C8B-B14F-4D97-AF65-F5344CB8AC3E}">
        <p14:creationId xmlns:p14="http://schemas.microsoft.com/office/powerpoint/2010/main" val="25387889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AlphaFold indicates the accuracy of its prediction by providing a residue-specific confidence metric (</a:t>
            </a:r>
            <a:r>
              <a:rPr lang="en-US" dirty="0" err="1"/>
              <a:t>pLDDT</a:t>
            </a:r>
            <a:r>
              <a:rPr lang="en-US" dirty="0"/>
              <a:t>, the predicted value of the local distance difference test) [9] Notoriously challenging structural features including disordered segments are generally assigned low </a:t>
            </a:r>
            <a:r>
              <a:rPr lang="en-US" dirty="0" err="1"/>
              <a:t>pLDDT</a:t>
            </a:r>
            <a:r>
              <a:rPr lang="en-US" dirty="0"/>
              <a:t> values [9-11]</a:t>
            </a:r>
          </a:p>
          <a:p>
            <a:endParaRPr lang="en-US" dirty="0"/>
          </a:p>
          <a:p>
            <a:r>
              <a:rPr lang="en-US" dirty="0"/>
              <a:t>While the AlphaFold algorithm provides several predicted models, these do not correspond to distinct naturally occurring protein conformations at physiological conditions [12-14] AlphaFold2 has not been validated for prediction of single mutations in the protein sequence, as well as the presence of any non-protein components such as ligands, co-factors and metal ions [15, 16] . </a:t>
            </a:r>
          </a:p>
          <a:p>
            <a:r>
              <a:rPr lang="en-US" dirty="0"/>
              <a:t>Similarly, interactions mediated through conserved crystal water molecules are not yet captured by AlphaFold. </a:t>
            </a:r>
          </a:p>
          <a:p>
            <a:r>
              <a:rPr lang="en-US" dirty="0"/>
              <a:t>Predictions for membrane proteins remain unreliable due to inconsistencies in the location of the transmembrane domains [17] .</a:t>
            </a:r>
          </a:p>
          <a:p>
            <a:endParaRPr lang="en-US" dirty="0"/>
          </a:p>
          <a:p>
            <a:r>
              <a:rPr lang="en-US" dirty="0"/>
              <a:t>14th Critical Assessment of protein Structure Prediction (CASP14)</a:t>
            </a:r>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18</a:t>
            </a:fld>
            <a:endParaRPr lang="hu-HU"/>
          </a:p>
        </p:txBody>
      </p:sp>
    </p:spTree>
    <p:extLst>
      <p:ext uri="{BB962C8B-B14F-4D97-AF65-F5344CB8AC3E}">
        <p14:creationId xmlns:p14="http://schemas.microsoft.com/office/powerpoint/2010/main" val="2947657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19</a:t>
            </a:fld>
            <a:endParaRPr lang="hu-HU"/>
          </a:p>
        </p:txBody>
      </p:sp>
    </p:spTree>
    <p:extLst>
      <p:ext uri="{BB962C8B-B14F-4D97-AF65-F5344CB8AC3E}">
        <p14:creationId xmlns:p14="http://schemas.microsoft.com/office/powerpoint/2010/main" val="1820434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20</a:t>
            </a:fld>
            <a:endParaRPr lang="hu-HU"/>
          </a:p>
        </p:txBody>
      </p:sp>
    </p:spTree>
    <p:extLst>
      <p:ext uri="{BB962C8B-B14F-4D97-AF65-F5344CB8AC3E}">
        <p14:creationId xmlns:p14="http://schemas.microsoft.com/office/powerpoint/2010/main" val="21265748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noProof="0" dirty="0"/>
              <a:t>A HT adattáradat azt a lenyomást keltette, hogy a molekuláris biológia alábecsülte az élet fenntartásában szerepet játszó molekuláris folyamatok összetettségét/komplexitását. Ezt a komplexitást kezelni volna hivatott a rendszerbiológia. Leegyszerűsített molekuláris magyarázatok alkalmazásával a molekuláris biológia jogtalanul használja Occam borotváját, ami leegyszerűsítő és nem kielégítő magyarázatokhoz vezet. A rendszer biológia magasabb rendű analitikai eszközök és számítógépes modellek segítségével kikerülné ezt a kognitív/megismerési zsákutcát és esetleg megengedheti, hogy ejtsük Occam borotváját. </a:t>
            </a:r>
          </a:p>
          <a:p>
            <a:pPr marL="0" marR="0" lvl="0" indent="0" algn="l" defTabSz="914400" rtl="0" eaLnBrk="1" fontAlgn="auto" latinLnBrk="0" hangingPunct="1">
              <a:lnSpc>
                <a:spcPct val="100000"/>
              </a:lnSpc>
              <a:spcBef>
                <a:spcPts val="0"/>
              </a:spcBef>
              <a:spcAft>
                <a:spcPts val="0"/>
              </a:spcAft>
              <a:buClrTx/>
              <a:buSzTx/>
              <a:buFontTx/>
              <a:buNone/>
              <a:tabLst/>
              <a:defRPr/>
            </a:pPr>
            <a:r>
              <a:rPr lang="hu-HU" noProof="0" dirty="0"/>
              <a:t>Minél többet tanulmányozzuk a biológiai rendszereket, annál gyakrabban találunk hatalmas redundanciát és tudunk könnyen elképzelni egyszerűbb rendszereket, amelyek ugyanúgy elvégeznék ugyanazt a feladatot. Megsérti-e ez a komplexitás Occam borotváját vagy a megfigyelt komplexitás összeegyeztethető Occam borotvájával és csak azért tűnik ütközni vele, mert nem értjük még a feladatok és kényszerfeltételek teljességét, melyet egy biológiai rendszernek ki kell elégíteni, ahhoz, hogy életben maradjon?</a:t>
            </a:r>
          </a:p>
          <a:p>
            <a:endParaRPr lang="hu-HU" noProof="0" dirty="0"/>
          </a:p>
          <a:p>
            <a:r>
              <a:rPr lang="hu-HU" noProof="0" dirty="0"/>
              <a:t>A molekuláris biológiai jelátviteli mechanizmusok a bennük bizonyítotton résztvevő molekulákra korlátozottak, de nem zárják ki más reakcióutak részvételének lehetőségét. </a:t>
            </a:r>
          </a:p>
          <a:p>
            <a:endParaRPr lang="hu-HU" noProof="0" dirty="0"/>
          </a:p>
          <a:p>
            <a:r>
              <a:rPr lang="hu-HU" noProof="0" dirty="0" err="1"/>
              <a:t>Hickam’s</a:t>
            </a:r>
            <a:r>
              <a:rPr lang="hu-HU" noProof="0" dirty="0"/>
              <a:t> dictum: </a:t>
            </a:r>
            <a:r>
              <a:rPr lang="hu-HU" b="0" i="0" noProof="0" dirty="0">
                <a:solidFill>
                  <a:srgbClr val="4D5156"/>
                </a:solidFill>
                <a:effectLst/>
                <a:latin typeface="Google Sans"/>
              </a:rPr>
              <a:t> </a:t>
            </a:r>
            <a:r>
              <a:rPr lang="hu-HU" b="0" i="0" noProof="0" dirty="0" err="1">
                <a:solidFill>
                  <a:srgbClr val="040C28"/>
                </a:solidFill>
                <a:effectLst/>
                <a:latin typeface="Google Sans"/>
              </a:rPr>
              <a:t>It</a:t>
            </a:r>
            <a:r>
              <a:rPr lang="hu-HU" b="0" i="0" noProof="0" dirty="0">
                <a:solidFill>
                  <a:srgbClr val="040C28"/>
                </a:solidFill>
                <a:effectLst/>
                <a:latin typeface="Google Sans"/>
              </a:rPr>
              <a:t> is </a:t>
            </a:r>
            <a:r>
              <a:rPr lang="hu-HU" b="0" i="0" noProof="0" dirty="0" err="1">
                <a:solidFill>
                  <a:srgbClr val="040C28"/>
                </a:solidFill>
                <a:effectLst/>
                <a:latin typeface="Google Sans"/>
              </a:rPr>
              <a:t>statistically</a:t>
            </a:r>
            <a:r>
              <a:rPr lang="hu-HU" b="0" i="0" noProof="0" dirty="0">
                <a:solidFill>
                  <a:srgbClr val="040C28"/>
                </a:solidFill>
                <a:effectLst/>
                <a:latin typeface="Google Sans"/>
              </a:rPr>
              <a:t> more </a:t>
            </a:r>
            <a:r>
              <a:rPr lang="hu-HU" b="0" i="0" noProof="0" dirty="0" err="1">
                <a:solidFill>
                  <a:srgbClr val="040C28"/>
                </a:solidFill>
                <a:effectLst/>
                <a:latin typeface="Google Sans"/>
              </a:rPr>
              <a:t>likely</a:t>
            </a:r>
            <a:r>
              <a:rPr lang="hu-HU" b="0" i="0" noProof="0" dirty="0">
                <a:solidFill>
                  <a:srgbClr val="040C28"/>
                </a:solidFill>
                <a:effectLst/>
                <a:latin typeface="Google Sans"/>
              </a:rPr>
              <a:t> </a:t>
            </a:r>
            <a:r>
              <a:rPr lang="hu-HU" b="0" i="0" noProof="0" dirty="0" err="1">
                <a:solidFill>
                  <a:srgbClr val="040C28"/>
                </a:solidFill>
                <a:effectLst/>
                <a:latin typeface="Google Sans"/>
              </a:rPr>
              <a:t>that</a:t>
            </a:r>
            <a:r>
              <a:rPr lang="hu-HU" b="0" i="0" noProof="0" dirty="0">
                <a:solidFill>
                  <a:srgbClr val="040C28"/>
                </a:solidFill>
                <a:effectLst/>
                <a:latin typeface="Google Sans"/>
              </a:rPr>
              <a:t> a </a:t>
            </a:r>
            <a:r>
              <a:rPr lang="hu-HU" b="0" i="0" noProof="0" dirty="0" err="1">
                <a:solidFill>
                  <a:srgbClr val="040C28"/>
                </a:solidFill>
                <a:effectLst/>
                <a:latin typeface="Google Sans"/>
              </a:rPr>
              <a:t>patient</a:t>
            </a:r>
            <a:r>
              <a:rPr lang="hu-HU" b="0" i="0" noProof="0" dirty="0">
                <a:solidFill>
                  <a:srgbClr val="040C28"/>
                </a:solidFill>
                <a:effectLst/>
                <a:latin typeface="Google Sans"/>
              </a:rPr>
              <a:t> has </a:t>
            </a:r>
            <a:r>
              <a:rPr lang="hu-HU" b="0" i="0" noProof="0" dirty="0" err="1">
                <a:solidFill>
                  <a:srgbClr val="040C28"/>
                </a:solidFill>
                <a:effectLst/>
                <a:latin typeface="Google Sans"/>
              </a:rPr>
              <a:t>several</a:t>
            </a:r>
            <a:r>
              <a:rPr lang="hu-HU" b="0" i="0" noProof="0" dirty="0">
                <a:solidFill>
                  <a:srgbClr val="040C28"/>
                </a:solidFill>
                <a:effectLst/>
                <a:latin typeface="Google Sans"/>
              </a:rPr>
              <a:t> </a:t>
            </a:r>
            <a:r>
              <a:rPr lang="hu-HU" b="0" i="0" noProof="0" dirty="0" err="1">
                <a:solidFill>
                  <a:srgbClr val="040C28"/>
                </a:solidFill>
                <a:effectLst/>
                <a:latin typeface="Google Sans"/>
              </a:rPr>
              <a:t>common</a:t>
            </a:r>
            <a:r>
              <a:rPr lang="hu-HU" b="0" i="0" noProof="0" dirty="0">
                <a:solidFill>
                  <a:srgbClr val="040C28"/>
                </a:solidFill>
                <a:effectLst/>
                <a:latin typeface="Google Sans"/>
              </a:rPr>
              <a:t> </a:t>
            </a:r>
            <a:r>
              <a:rPr lang="hu-HU" b="0" i="0" noProof="0" dirty="0" err="1">
                <a:solidFill>
                  <a:srgbClr val="040C28"/>
                </a:solidFill>
                <a:effectLst/>
                <a:latin typeface="Google Sans"/>
              </a:rPr>
              <a:t>diseases</a:t>
            </a:r>
            <a:r>
              <a:rPr lang="hu-HU" b="0" i="0" noProof="0" dirty="0">
                <a:solidFill>
                  <a:srgbClr val="040C28"/>
                </a:solidFill>
                <a:effectLst/>
                <a:latin typeface="Google Sans"/>
              </a:rPr>
              <a:t> </a:t>
            </a:r>
            <a:r>
              <a:rPr lang="hu-HU" b="0" i="0" noProof="0" dirty="0" err="1">
                <a:solidFill>
                  <a:srgbClr val="040C28"/>
                </a:solidFill>
                <a:effectLst/>
                <a:latin typeface="Google Sans"/>
              </a:rPr>
              <a:t>at</a:t>
            </a:r>
            <a:r>
              <a:rPr lang="hu-HU" b="0" i="0" noProof="0" dirty="0">
                <a:solidFill>
                  <a:srgbClr val="040C28"/>
                </a:solidFill>
                <a:effectLst/>
                <a:latin typeface="Google Sans"/>
              </a:rPr>
              <a:t> </a:t>
            </a:r>
            <a:r>
              <a:rPr lang="hu-HU" b="0" i="0" noProof="0" dirty="0" err="1">
                <a:solidFill>
                  <a:srgbClr val="040C28"/>
                </a:solidFill>
                <a:effectLst/>
                <a:latin typeface="Google Sans"/>
              </a:rPr>
              <a:t>the</a:t>
            </a:r>
            <a:r>
              <a:rPr lang="hu-HU" b="0" i="0" noProof="0" dirty="0">
                <a:solidFill>
                  <a:srgbClr val="040C28"/>
                </a:solidFill>
                <a:effectLst/>
                <a:latin typeface="Google Sans"/>
              </a:rPr>
              <a:t> </a:t>
            </a:r>
            <a:r>
              <a:rPr lang="hu-HU" b="0" i="0" noProof="0" dirty="0" err="1">
                <a:solidFill>
                  <a:srgbClr val="040C28"/>
                </a:solidFill>
                <a:effectLst/>
                <a:latin typeface="Google Sans"/>
              </a:rPr>
              <a:t>same</a:t>
            </a:r>
            <a:r>
              <a:rPr lang="hu-HU" b="0" i="0" noProof="0" dirty="0">
                <a:solidFill>
                  <a:srgbClr val="040C28"/>
                </a:solidFill>
                <a:effectLst/>
                <a:latin typeface="Google Sans"/>
              </a:rPr>
              <a:t> </a:t>
            </a:r>
            <a:r>
              <a:rPr lang="hu-HU" b="0" i="0" noProof="0" dirty="0" err="1">
                <a:solidFill>
                  <a:srgbClr val="040C28"/>
                </a:solidFill>
                <a:effectLst/>
                <a:latin typeface="Google Sans"/>
              </a:rPr>
              <a:t>time</a:t>
            </a:r>
            <a:r>
              <a:rPr lang="hu-HU" b="0" i="0" noProof="0" dirty="0">
                <a:solidFill>
                  <a:srgbClr val="040C28"/>
                </a:solidFill>
                <a:effectLst/>
                <a:latin typeface="Google Sans"/>
              </a:rPr>
              <a:t> </a:t>
            </a:r>
            <a:r>
              <a:rPr lang="hu-HU" b="0" i="0" noProof="0" dirty="0" err="1">
                <a:solidFill>
                  <a:srgbClr val="040C28"/>
                </a:solidFill>
                <a:effectLst/>
                <a:latin typeface="Google Sans"/>
              </a:rPr>
              <a:t>than</a:t>
            </a:r>
            <a:r>
              <a:rPr lang="hu-HU" b="0" i="0" noProof="0" dirty="0">
                <a:solidFill>
                  <a:srgbClr val="040C28"/>
                </a:solidFill>
                <a:effectLst/>
                <a:latin typeface="Google Sans"/>
              </a:rPr>
              <a:t> </a:t>
            </a:r>
            <a:r>
              <a:rPr lang="hu-HU" b="0" i="0" noProof="0" dirty="0" err="1">
                <a:solidFill>
                  <a:srgbClr val="040C28"/>
                </a:solidFill>
                <a:effectLst/>
                <a:latin typeface="Google Sans"/>
              </a:rPr>
              <a:t>one</a:t>
            </a:r>
            <a:r>
              <a:rPr lang="hu-HU" b="0" i="0" noProof="0" dirty="0">
                <a:solidFill>
                  <a:srgbClr val="040C28"/>
                </a:solidFill>
                <a:effectLst/>
                <a:latin typeface="Google Sans"/>
              </a:rPr>
              <a:t> </a:t>
            </a:r>
            <a:r>
              <a:rPr lang="hu-HU" b="0" i="0" noProof="0" dirty="0" err="1">
                <a:solidFill>
                  <a:srgbClr val="040C28"/>
                </a:solidFill>
                <a:effectLst/>
                <a:latin typeface="Google Sans"/>
              </a:rPr>
              <a:t>rare</a:t>
            </a:r>
            <a:r>
              <a:rPr lang="hu-HU" b="0" i="0" noProof="0" dirty="0">
                <a:solidFill>
                  <a:srgbClr val="040C28"/>
                </a:solidFill>
                <a:effectLst/>
                <a:latin typeface="Google Sans"/>
              </a:rPr>
              <a:t> </a:t>
            </a:r>
            <a:r>
              <a:rPr lang="hu-HU" b="0" i="0" noProof="0" dirty="0" err="1">
                <a:solidFill>
                  <a:srgbClr val="040C28"/>
                </a:solidFill>
                <a:effectLst/>
                <a:latin typeface="Google Sans"/>
              </a:rPr>
              <a:t>condition</a:t>
            </a:r>
            <a:r>
              <a:rPr lang="hu-HU" b="0" i="0" noProof="0" dirty="0">
                <a:solidFill>
                  <a:srgbClr val="4D5156"/>
                </a:solidFill>
                <a:effectLst/>
                <a:latin typeface="Google Sans"/>
              </a:rPr>
              <a:t> (zebra) </a:t>
            </a:r>
            <a:r>
              <a:rPr lang="hu-HU" b="0" i="0" noProof="0" dirty="0" err="1">
                <a:solidFill>
                  <a:srgbClr val="4D5156"/>
                </a:solidFill>
                <a:effectLst/>
                <a:latin typeface="Google Sans"/>
              </a:rPr>
              <a:t>to</a:t>
            </a:r>
            <a:r>
              <a:rPr lang="hu-HU" b="0" i="0" noProof="0" dirty="0">
                <a:solidFill>
                  <a:srgbClr val="4D5156"/>
                </a:solidFill>
                <a:effectLst/>
                <a:latin typeface="Google Sans"/>
              </a:rPr>
              <a:t> </a:t>
            </a:r>
            <a:r>
              <a:rPr lang="hu-HU" b="0" i="0" noProof="0" dirty="0" err="1">
                <a:solidFill>
                  <a:srgbClr val="4D5156"/>
                </a:solidFill>
                <a:effectLst/>
                <a:latin typeface="Google Sans"/>
              </a:rPr>
              <a:t>explain</a:t>
            </a:r>
            <a:r>
              <a:rPr lang="hu-HU" b="0" i="0" noProof="0" dirty="0">
                <a:solidFill>
                  <a:srgbClr val="4D5156"/>
                </a:solidFill>
                <a:effectLst/>
                <a:latin typeface="Google Sans"/>
              </a:rPr>
              <a:t> </a:t>
            </a:r>
            <a:r>
              <a:rPr lang="hu-HU" b="0" i="0" noProof="0" dirty="0" err="1">
                <a:solidFill>
                  <a:srgbClr val="4D5156"/>
                </a:solidFill>
                <a:effectLst/>
                <a:latin typeface="Google Sans"/>
              </a:rPr>
              <a:t>all</a:t>
            </a:r>
            <a:r>
              <a:rPr lang="hu-HU" b="0" i="0" noProof="0" dirty="0">
                <a:solidFill>
                  <a:srgbClr val="4D5156"/>
                </a:solidFill>
                <a:effectLst/>
                <a:latin typeface="Google Sans"/>
              </a:rPr>
              <a:t> </a:t>
            </a:r>
            <a:r>
              <a:rPr lang="hu-HU" b="0" i="0" noProof="0" dirty="0" err="1">
                <a:solidFill>
                  <a:srgbClr val="4D5156"/>
                </a:solidFill>
                <a:effectLst/>
                <a:latin typeface="Google Sans"/>
              </a:rPr>
              <a:t>their</a:t>
            </a:r>
            <a:r>
              <a:rPr lang="hu-HU" b="0" i="0" noProof="0" dirty="0">
                <a:solidFill>
                  <a:srgbClr val="4D5156"/>
                </a:solidFill>
                <a:effectLst/>
                <a:latin typeface="Google Sans"/>
              </a:rPr>
              <a:t> </a:t>
            </a:r>
            <a:r>
              <a:rPr lang="hu-HU" b="0" i="0" noProof="0" dirty="0" err="1">
                <a:solidFill>
                  <a:srgbClr val="4D5156"/>
                </a:solidFill>
                <a:effectLst/>
                <a:latin typeface="Google Sans"/>
              </a:rPr>
              <a:t>symptoms</a:t>
            </a:r>
            <a:r>
              <a:rPr lang="hu-HU" b="0" i="0" noProof="0" dirty="0">
                <a:solidFill>
                  <a:srgbClr val="4D5156"/>
                </a:solidFill>
                <a:effectLst/>
                <a:latin typeface="Google Sans"/>
              </a:rPr>
              <a:t>.</a:t>
            </a:r>
            <a:endParaRPr lang="hu-HU" noProof="0" dirty="0"/>
          </a:p>
        </p:txBody>
      </p:sp>
      <p:sp>
        <p:nvSpPr>
          <p:cNvPr id="4" name="Dia számának helye 3"/>
          <p:cNvSpPr>
            <a:spLocks noGrp="1"/>
          </p:cNvSpPr>
          <p:nvPr>
            <p:ph type="sldNum" sz="quarter" idx="5"/>
          </p:nvPr>
        </p:nvSpPr>
        <p:spPr/>
        <p:txBody>
          <a:bodyPr/>
          <a:lstStyle/>
          <a:p>
            <a:fld id="{B9FB07AD-8D33-40AB-BCE7-8AD260FB2701}" type="slidenum">
              <a:rPr lang="hu-HU" smtClean="0"/>
              <a:t>21</a:t>
            </a:fld>
            <a:endParaRPr lang="hu-HU"/>
          </a:p>
        </p:txBody>
      </p:sp>
    </p:spTree>
    <p:extLst>
      <p:ext uri="{BB962C8B-B14F-4D97-AF65-F5344CB8AC3E}">
        <p14:creationId xmlns:p14="http://schemas.microsoft.com/office/powerpoint/2010/main" val="1658567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fr-FR" dirty="0"/>
              <a:t>Pathway analysis on </a:t>
            </a:r>
            <a:r>
              <a:rPr lang="fr-FR" dirty="0" err="1"/>
              <a:t>differencial</a:t>
            </a:r>
            <a:r>
              <a:rPr lang="fr-FR" dirty="0"/>
              <a:t> </a:t>
            </a:r>
            <a:r>
              <a:rPr lang="fr-FR" dirty="0" err="1"/>
              <a:t>multiomics</a:t>
            </a:r>
            <a:r>
              <a:rPr lang="fr-FR" dirty="0"/>
              <a:t> data to identify </a:t>
            </a:r>
            <a:r>
              <a:rPr lang="fr-FR" dirty="0" err="1"/>
              <a:t>target</a:t>
            </a:r>
            <a:r>
              <a:rPr lang="fr-FR" dirty="0"/>
              <a:t> </a:t>
            </a:r>
            <a:r>
              <a:rPr lang="fr-FR" dirty="0" err="1"/>
              <a:t>pathways</a:t>
            </a:r>
            <a:r>
              <a:rPr lang="fr-FR" dirty="0"/>
              <a:t> / </a:t>
            </a:r>
            <a:r>
              <a:rPr lang="fr-FR" dirty="0" err="1"/>
              <a:t>nodes</a:t>
            </a:r>
            <a:r>
              <a:rPr lang="fr-FR" dirty="0"/>
              <a:t> for intervention</a:t>
            </a:r>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22</a:t>
            </a:fld>
            <a:endParaRPr lang="hu-HU"/>
          </a:p>
        </p:txBody>
      </p:sp>
    </p:spTree>
    <p:extLst>
      <p:ext uri="{BB962C8B-B14F-4D97-AF65-F5344CB8AC3E}">
        <p14:creationId xmlns:p14="http://schemas.microsoft.com/office/powerpoint/2010/main" val="2771406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4</a:t>
            </a:fld>
            <a:endParaRPr lang="hu-HU"/>
          </a:p>
        </p:txBody>
      </p:sp>
    </p:spTree>
    <p:extLst>
      <p:ext uri="{BB962C8B-B14F-4D97-AF65-F5344CB8AC3E}">
        <p14:creationId xmlns:p14="http://schemas.microsoft.com/office/powerpoint/2010/main" val="18614935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a:t>Végső soron azonban az ML </a:t>
            </a:r>
            <a:r>
              <a:rPr lang="hu-HU" dirty="0" err="1"/>
              <a:t>előrejelző</a:t>
            </a:r>
            <a:r>
              <a:rPr lang="hu-HU" dirty="0"/>
              <a:t> képessége (és bizonyos mértékig még további fejlődése is) függ a rendelkezésre álló jó minőségű adatoktól, ezért szükség van azok további generálására és széleskörű megosztására.</a:t>
            </a:r>
          </a:p>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24</a:t>
            </a:fld>
            <a:endParaRPr lang="hu-HU"/>
          </a:p>
        </p:txBody>
      </p:sp>
    </p:spTree>
    <p:extLst>
      <p:ext uri="{BB962C8B-B14F-4D97-AF65-F5344CB8AC3E}">
        <p14:creationId xmlns:p14="http://schemas.microsoft.com/office/powerpoint/2010/main" val="29770753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26</a:t>
            </a:fld>
            <a:endParaRPr lang="hu-HU"/>
          </a:p>
        </p:txBody>
      </p:sp>
    </p:spTree>
    <p:extLst>
      <p:ext uri="{BB962C8B-B14F-4D97-AF65-F5344CB8AC3E}">
        <p14:creationId xmlns:p14="http://schemas.microsoft.com/office/powerpoint/2010/main" val="995793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27</a:t>
            </a:fld>
            <a:endParaRPr lang="hu-HU"/>
          </a:p>
        </p:txBody>
      </p:sp>
    </p:spTree>
    <p:extLst>
      <p:ext uri="{BB962C8B-B14F-4D97-AF65-F5344CB8AC3E}">
        <p14:creationId xmlns:p14="http://schemas.microsoft.com/office/powerpoint/2010/main" val="4096767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5</a:t>
            </a:fld>
            <a:endParaRPr lang="hu-HU"/>
          </a:p>
        </p:txBody>
      </p:sp>
    </p:spTree>
    <p:extLst>
      <p:ext uri="{BB962C8B-B14F-4D97-AF65-F5344CB8AC3E}">
        <p14:creationId xmlns:p14="http://schemas.microsoft.com/office/powerpoint/2010/main" val="2629663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US" dirty="0"/>
          </a:p>
          <a:p>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6</a:t>
            </a:fld>
            <a:endParaRPr lang="hu-HU"/>
          </a:p>
        </p:txBody>
      </p:sp>
    </p:spTree>
    <p:extLst>
      <p:ext uri="{BB962C8B-B14F-4D97-AF65-F5344CB8AC3E}">
        <p14:creationId xmlns:p14="http://schemas.microsoft.com/office/powerpoint/2010/main" val="35035259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a:t>In 1998, the HIV protease inhibitor </a:t>
            </a:r>
            <a:r>
              <a:rPr lang="en-US" dirty="0" err="1"/>
              <a:t>Norvir</a:t>
            </a:r>
            <a:r>
              <a:rPr lang="en-US" dirty="0"/>
              <a:t> (ritonavir) was withdrawn from the market due to dissolution failure of the oral capsules caused by the appearance of a more thermodynamically stable form.</a:t>
            </a:r>
          </a:p>
        </p:txBody>
      </p:sp>
      <p:sp>
        <p:nvSpPr>
          <p:cNvPr id="4" name="Espace réservé du numéro de diapositive 3"/>
          <p:cNvSpPr>
            <a:spLocks noGrp="1"/>
          </p:cNvSpPr>
          <p:nvPr>
            <p:ph type="sldNum" sz="quarter" idx="10"/>
          </p:nvPr>
        </p:nvSpPr>
        <p:spPr/>
        <p:txBody>
          <a:bodyPr/>
          <a:lstStyle/>
          <a:p>
            <a:fld id="{C5792C17-AD08-4E4C-AB6D-1035F7AC396F}" type="slidenum">
              <a:rPr lang="fr-FR" smtClean="0"/>
              <a:t>7</a:t>
            </a:fld>
            <a:endParaRPr lang="fr-FR" dirty="0"/>
          </a:p>
        </p:txBody>
      </p:sp>
    </p:spTree>
    <p:extLst>
      <p:ext uri="{BB962C8B-B14F-4D97-AF65-F5344CB8AC3E}">
        <p14:creationId xmlns:p14="http://schemas.microsoft.com/office/powerpoint/2010/main" val="31856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fr-FR" dirty="0"/>
              <a:t>Conformation in the </a:t>
            </a:r>
            <a:r>
              <a:rPr lang="fr-FR" dirty="0" err="1"/>
              <a:t>crystal</a:t>
            </a:r>
            <a:r>
              <a:rPr lang="fr-FR" dirty="0"/>
              <a:t> </a:t>
            </a:r>
            <a:r>
              <a:rPr lang="fr-FR" dirty="0" err="1"/>
              <a:t>is</a:t>
            </a:r>
            <a:r>
              <a:rPr lang="fr-FR" dirty="0"/>
              <a:t> hard to predict</a:t>
            </a:r>
          </a:p>
          <a:p>
            <a:r>
              <a:rPr lang="fr-FR" dirty="0"/>
              <a:t>The </a:t>
            </a:r>
            <a:r>
              <a:rPr lang="fr-FR" dirty="0" err="1"/>
              <a:t>crystal</a:t>
            </a:r>
            <a:r>
              <a:rPr lang="fr-FR" dirty="0"/>
              <a:t> packing </a:t>
            </a:r>
            <a:r>
              <a:rPr lang="fr-FR" dirty="0" err="1"/>
              <a:t>is</a:t>
            </a:r>
            <a:r>
              <a:rPr lang="fr-FR" dirty="0"/>
              <a:t> also hard to predict</a:t>
            </a:r>
          </a:p>
          <a:p>
            <a:r>
              <a:rPr lang="fr-FR" dirty="0"/>
              <a:t>The </a:t>
            </a:r>
            <a:r>
              <a:rPr lang="fr-FR" dirty="0" err="1"/>
              <a:t>observed</a:t>
            </a:r>
            <a:r>
              <a:rPr lang="fr-FR" dirty="0"/>
              <a:t> </a:t>
            </a:r>
            <a:r>
              <a:rPr lang="fr-FR" dirty="0" err="1"/>
              <a:t>crystal</a:t>
            </a:r>
            <a:r>
              <a:rPr lang="fr-FR" dirty="0"/>
              <a:t> structures are not </a:t>
            </a:r>
            <a:r>
              <a:rPr lang="fr-FR" dirty="0" err="1"/>
              <a:t>always</a:t>
            </a:r>
            <a:r>
              <a:rPr lang="fr-FR" dirty="0"/>
              <a:t> the </a:t>
            </a:r>
            <a:r>
              <a:rPr lang="fr-FR" dirty="0" err="1"/>
              <a:t>lowest</a:t>
            </a:r>
            <a:r>
              <a:rPr lang="fr-FR" dirty="0"/>
              <a:t> </a:t>
            </a:r>
            <a:r>
              <a:rPr lang="fr-FR" dirty="0" err="1"/>
              <a:t>energy</a:t>
            </a:r>
            <a:r>
              <a:rPr lang="fr-FR" dirty="0"/>
              <a:t> ones</a:t>
            </a:r>
          </a:p>
          <a:p>
            <a:r>
              <a:rPr lang="fr-FR" dirty="0"/>
              <a:t>Multiple </a:t>
            </a:r>
            <a:r>
              <a:rPr lang="fr-FR" dirty="0" err="1"/>
              <a:t>crystal</a:t>
            </a:r>
            <a:r>
              <a:rPr lang="fr-FR" dirty="0"/>
              <a:t> structures are to </a:t>
            </a:r>
            <a:r>
              <a:rPr lang="fr-FR" dirty="0" err="1"/>
              <a:t>be</a:t>
            </a:r>
            <a:r>
              <a:rPr lang="fr-FR" dirty="0"/>
              <a:t> </a:t>
            </a:r>
            <a:r>
              <a:rPr lang="fr-FR" dirty="0" err="1"/>
              <a:t>predicted</a:t>
            </a:r>
            <a:endParaRPr lang="fr-FR" dirty="0"/>
          </a:p>
          <a:p>
            <a:r>
              <a:rPr lang="fr-FR" dirty="0" err="1"/>
              <a:t>Oldoszer</a:t>
            </a:r>
            <a:r>
              <a:rPr lang="fr-FR" dirty="0"/>
              <a:t>, </a:t>
            </a:r>
            <a:r>
              <a:rPr lang="fr-FR" dirty="0" err="1"/>
              <a:t>nyomas</a:t>
            </a:r>
            <a:r>
              <a:rPr lang="fr-FR" dirty="0"/>
              <a:t>, </a:t>
            </a:r>
            <a:r>
              <a:rPr lang="fr-FR" dirty="0" err="1"/>
              <a:t>hömérséklet</a:t>
            </a:r>
            <a:r>
              <a:rPr lang="fr-FR" dirty="0"/>
              <a:t> </a:t>
            </a:r>
            <a:r>
              <a:rPr lang="fr-FR" dirty="0" err="1"/>
              <a:t>befolyasoljak</a:t>
            </a:r>
            <a:r>
              <a:rPr lang="fr-FR" dirty="0"/>
              <a:t> a </a:t>
            </a:r>
            <a:r>
              <a:rPr lang="fr-FR" dirty="0" err="1"/>
              <a:t>kimentelt</a:t>
            </a:r>
            <a:endParaRPr lang="fr-FR" dirty="0"/>
          </a:p>
          <a:p>
            <a:r>
              <a:rPr lang="fr-FR" dirty="0" err="1"/>
              <a:t>Ranking</a:t>
            </a:r>
            <a:r>
              <a:rPr lang="fr-FR" dirty="0"/>
              <a:t> </a:t>
            </a:r>
            <a:r>
              <a:rPr lang="fr-FR" dirty="0" err="1"/>
              <a:t>is</a:t>
            </a:r>
            <a:r>
              <a:rPr lang="fr-FR" dirty="0"/>
              <a:t> </a:t>
            </a:r>
            <a:r>
              <a:rPr lang="fr-FR" dirty="0" err="1"/>
              <a:t>computationally</a:t>
            </a:r>
            <a:r>
              <a:rPr lang="fr-FR" dirty="0"/>
              <a:t> </a:t>
            </a:r>
            <a:r>
              <a:rPr lang="fr-FR" dirty="0" err="1"/>
              <a:t>expensive</a:t>
            </a:r>
            <a:r>
              <a:rPr lang="fr-FR" dirty="0"/>
              <a:t> and </a:t>
            </a:r>
            <a:r>
              <a:rPr lang="fr-FR" dirty="0" err="1"/>
              <a:t>theoretically</a:t>
            </a:r>
            <a:r>
              <a:rPr lang="fr-FR" dirty="0"/>
              <a:t> difficult</a:t>
            </a:r>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8</a:t>
            </a:fld>
            <a:endParaRPr lang="hu-HU"/>
          </a:p>
        </p:txBody>
      </p:sp>
    </p:spTree>
    <p:extLst>
      <p:ext uri="{BB962C8B-B14F-4D97-AF65-F5344CB8AC3E}">
        <p14:creationId xmlns:p14="http://schemas.microsoft.com/office/powerpoint/2010/main" val="415782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err="1"/>
              <a:t>Crystal</a:t>
            </a:r>
            <a:r>
              <a:rPr lang="hu-HU" dirty="0"/>
              <a:t> </a:t>
            </a:r>
            <a:r>
              <a:rPr lang="hu-HU" dirty="0" err="1"/>
              <a:t>structure</a:t>
            </a:r>
            <a:r>
              <a:rPr lang="hu-HU" dirty="0"/>
              <a:t> </a:t>
            </a:r>
            <a:r>
              <a:rPr lang="hu-HU" dirty="0" err="1"/>
              <a:t>prediction</a:t>
            </a:r>
            <a:r>
              <a:rPr lang="hu-HU" dirty="0"/>
              <a:t> (CSP) </a:t>
            </a:r>
            <a:r>
              <a:rPr lang="hu-HU" dirty="0" err="1"/>
              <a:t>generally</a:t>
            </a:r>
            <a:r>
              <a:rPr lang="hu-HU" dirty="0"/>
              <a:t> must </a:t>
            </a:r>
            <a:r>
              <a:rPr lang="hu-HU" dirty="0" err="1"/>
              <a:t>tackle</a:t>
            </a:r>
            <a:r>
              <a:rPr lang="hu-HU" dirty="0"/>
              <a:t> </a:t>
            </a:r>
            <a:r>
              <a:rPr lang="hu-HU" dirty="0" err="1"/>
              <a:t>two</a:t>
            </a:r>
            <a:r>
              <a:rPr lang="hu-HU" dirty="0"/>
              <a:t> </a:t>
            </a:r>
            <a:r>
              <a:rPr lang="hu-HU" dirty="0" err="1"/>
              <a:t>problems</a:t>
            </a:r>
            <a:r>
              <a:rPr lang="hu-HU" dirty="0"/>
              <a:t>: (i) </a:t>
            </a:r>
            <a:r>
              <a:rPr lang="hu-HU" dirty="0" err="1"/>
              <a:t>searching</a:t>
            </a:r>
            <a:r>
              <a:rPr lang="hu-HU" dirty="0"/>
              <a:t> </a:t>
            </a:r>
            <a:r>
              <a:rPr lang="hu-HU" dirty="0" err="1"/>
              <a:t>for</a:t>
            </a:r>
            <a:r>
              <a:rPr lang="hu-HU" dirty="0"/>
              <a:t> </a:t>
            </a:r>
            <a:r>
              <a:rPr lang="hu-HU" dirty="0" err="1"/>
              <a:t>likely</a:t>
            </a:r>
            <a:r>
              <a:rPr lang="hu-HU" dirty="0"/>
              <a:t> </a:t>
            </a:r>
            <a:r>
              <a:rPr lang="hu-HU" dirty="0" err="1"/>
              <a:t>structures</a:t>
            </a:r>
            <a:r>
              <a:rPr lang="hu-HU" dirty="0"/>
              <a:t> </a:t>
            </a:r>
            <a:r>
              <a:rPr lang="hu-HU" dirty="0" err="1"/>
              <a:t>using</a:t>
            </a:r>
            <a:r>
              <a:rPr lang="hu-HU" dirty="0"/>
              <a:t> random </a:t>
            </a:r>
            <a:r>
              <a:rPr lang="hu-HU" dirty="0" err="1"/>
              <a:t>or</a:t>
            </a:r>
            <a:r>
              <a:rPr lang="hu-HU" dirty="0"/>
              <a:t> </a:t>
            </a:r>
            <a:r>
              <a:rPr lang="hu-HU" dirty="0" err="1"/>
              <a:t>grid</a:t>
            </a:r>
            <a:r>
              <a:rPr lang="hu-HU" dirty="0"/>
              <a:t> </a:t>
            </a:r>
            <a:r>
              <a:rPr lang="hu-HU" dirty="0" err="1"/>
              <a:t>sampling</a:t>
            </a:r>
            <a:r>
              <a:rPr lang="hu-HU" dirty="0"/>
              <a:t>, </a:t>
            </a:r>
            <a:r>
              <a:rPr lang="hu-HU" dirty="0" err="1"/>
              <a:t>Markov</a:t>
            </a:r>
            <a:r>
              <a:rPr lang="hu-HU" dirty="0"/>
              <a:t> </a:t>
            </a:r>
            <a:r>
              <a:rPr lang="hu-HU" dirty="0" err="1"/>
              <a:t>chain</a:t>
            </a:r>
            <a:r>
              <a:rPr lang="hu-HU" dirty="0"/>
              <a:t> Monte Carlo (MCMC) (2) </a:t>
            </a:r>
            <a:r>
              <a:rPr lang="hu-HU" dirty="0" err="1"/>
              <a:t>or</a:t>
            </a:r>
            <a:r>
              <a:rPr lang="hu-HU" dirty="0"/>
              <a:t> </a:t>
            </a:r>
            <a:r>
              <a:rPr lang="hu-HU" dirty="0" err="1"/>
              <a:t>genetic</a:t>
            </a:r>
            <a:r>
              <a:rPr lang="hu-HU" dirty="0"/>
              <a:t> </a:t>
            </a:r>
            <a:r>
              <a:rPr lang="hu-HU" dirty="0" err="1"/>
              <a:t>algorithms</a:t>
            </a:r>
            <a:r>
              <a:rPr lang="hu-HU" dirty="0"/>
              <a:t> (GA), (3−8) and (ii) </a:t>
            </a:r>
            <a:r>
              <a:rPr lang="hu-HU" dirty="0" err="1"/>
              <a:t>scoring</a:t>
            </a:r>
            <a:r>
              <a:rPr lang="hu-HU" dirty="0"/>
              <a:t> </a:t>
            </a:r>
            <a:r>
              <a:rPr lang="hu-HU" dirty="0" err="1"/>
              <a:t>or</a:t>
            </a:r>
            <a:r>
              <a:rPr lang="hu-HU" dirty="0"/>
              <a:t> </a:t>
            </a:r>
            <a:r>
              <a:rPr lang="hu-HU" dirty="0" err="1"/>
              <a:t>ranking</a:t>
            </a:r>
            <a:r>
              <a:rPr lang="hu-HU" dirty="0"/>
              <a:t> </a:t>
            </a:r>
            <a:r>
              <a:rPr lang="hu-HU" dirty="0" err="1"/>
              <a:t>found</a:t>
            </a:r>
            <a:r>
              <a:rPr lang="hu-HU" dirty="0"/>
              <a:t> </a:t>
            </a:r>
            <a:r>
              <a:rPr lang="hu-HU" dirty="0" err="1"/>
              <a:t>structures</a:t>
            </a:r>
            <a:r>
              <a:rPr lang="hu-HU" dirty="0"/>
              <a:t> </a:t>
            </a:r>
            <a:r>
              <a:rPr lang="hu-HU" dirty="0" err="1"/>
              <a:t>from</a:t>
            </a:r>
            <a:r>
              <a:rPr lang="hu-HU" dirty="0"/>
              <a:t> </a:t>
            </a:r>
            <a:r>
              <a:rPr lang="hu-HU" dirty="0" err="1"/>
              <a:t>energetics</a:t>
            </a:r>
            <a:r>
              <a:rPr lang="hu-HU" dirty="0"/>
              <a:t> </a:t>
            </a:r>
            <a:r>
              <a:rPr lang="hu-HU" dirty="0" err="1"/>
              <a:t>obtained</a:t>
            </a:r>
            <a:r>
              <a:rPr lang="hu-HU" dirty="0"/>
              <a:t> </a:t>
            </a:r>
            <a:r>
              <a:rPr lang="hu-HU" dirty="0" err="1"/>
              <a:t>via</a:t>
            </a:r>
            <a:r>
              <a:rPr lang="hu-HU" dirty="0"/>
              <a:t> </a:t>
            </a:r>
            <a:r>
              <a:rPr lang="hu-HU" dirty="0" err="1"/>
              <a:t>empirical</a:t>
            </a:r>
            <a:r>
              <a:rPr lang="hu-HU" dirty="0"/>
              <a:t> </a:t>
            </a:r>
            <a:r>
              <a:rPr lang="hu-HU" dirty="0" err="1"/>
              <a:t>force</a:t>
            </a:r>
            <a:r>
              <a:rPr lang="hu-HU" dirty="0"/>
              <a:t> </a:t>
            </a:r>
            <a:r>
              <a:rPr lang="hu-HU" dirty="0" err="1"/>
              <a:t>fields</a:t>
            </a:r>
            <a:r>
              <a:rPr lang="hu-HU" dirty="0"/>
              <a:t> </a:t>
            </a:r>
            <a:r>
              <a:rPr lang="hu-HU" dirty="0" err="1"/>
              <a:t>or</a:t>
            </a:r>
            <a:r>
              <a:rPr lang="hu-HU" dirty="0"/>
              <a:t> </a:t>
            </a:r>
            <a:r>
              <a:rPr lang="hu-HU" dirty="0" err="1"/>
              <a:t>quantum</a:t>
            </a:r>
            <a:r>
              <a:rPr lang="hu-HU" dirty="0"/>
              <a:t> </a:t>
            </a:r>
            <a:r>
              <a:rPr lang="hu-HU" dirty="0" err="1"/>
              <a:t>chemistry</a:t>
            </a:r>
            <a:r>
              <a:rPr lang="hu-HU" dirty="0"/>
              <a:t> (QC).</a:t>
            </a:r>
            <a:endParaRPr lang="fr-FR" dirty="0"/>
          </a:p>
          <a:p>
            <a:endParaRPr lang="fr-FR" dirty="0"/>
          </a:p>
          <a:p>
            <a:r>
              <a:rPr lang="en-US" dirty="0"/>
              <a:t>The search needs to explore many degrees of freedom: the number of molecules in the asymmetric unit, Z’, the position, orientation, and conformation of the molecule, the size and shape of the unit cell, and the space group.</a:t>
            </a:r>
          </a:p>
          <a:p>
            <a:r>
              <a:rPr lang="en-US" dirty="0"/>
              <a:t>One group in the recent CSD Blind Test 6 (9) expended 30 million CPU hours on a single molecular target.</a:t>
            </a:r>
          </a:p>
          <a:p>
            <a:r>
              <a:rPr lang="en-US" dirty="0"/>
              <a:t>1./ Energy-based approaches compute the total energy of a structure as a function of the atomic coordinates employing, for example, general purpose force fields such as the GAFF, (11) purpose fit molecule-specific force fields, (12) or ab initio tools such as density functional theory (DFT). </a:t>
            </a:r>
          </a:p>
          <a:p>
            <a:r>
              <a:rPr lang="en-US" dirty="0"/>
              <a:t>2./ Purely structure-based approaches (also called “topological” or “geometric”), on the other hand, generate a score directly from the atomic coordinates but without requiring an energy evaluation. </a:t>
            </a:r>
            <a:endParaRPr lang="hu-HU" dirty="0"/>
          </a:p>
          <a:p>
            <a:endParaRPr lang="fr-FR" dirty="0"/>
          </a:p>
          <a:p>
            <a:endParaRPr lang="fr-FR" dirty="0"/>
          </a:p>
          <a:p>
            <a:endParaRPr lang="fr-FR" dirty="0"/>
          </a:p>
        </p:txBody>
      </p:sp>
      <p:sp>
        <p:nvSpPr>
          <p:cNvPr id="4" name="Dia számának helye 3"/>
          <p:cNvSpPr>
            <a:spLocks noGrp="1"/>
          </p:cNvSpPr>
          <p:nvPr>
            <p:ph type="sldNum" sz="quarter" idx="5"/>
          </p:nvPr>
        </p:nvSpPr>
        <p:spPr/>
        <p:txBody>
          <a:bodyPr/>
          <a:lstStyle/>
          <a:p>
            <a:fld id="{B9FB07AD-8D33-40AB-BCE7-8AD260FB2701}" type="slidenum">
              <a:rPr lang="hu-HU" smtClean="0"/>
              <a:t>9</a:t>
            </a:fld>
            <a:endParaRPr lang="hu-HU"/>
          </a:p>
        </p:txBody>
      </p:sp>
    </p:spTree>
    <p:extLst>
      <p:ext uri="{BB962C8B-B14F-4D97-AF65-F5344CB8AC3E}">
        <p14:creationId xmlns:p14="http://schemas.microsoft.com/office/powerpoint/2010/main" val="40579355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solidFill>
                  <a:srgbClr val="FF0000"/>
                </a:solidFill>
              </a:rPr>
              <a:t>can also be used to gain intuitive insights into structure–property relations</a:t>
            </a:r>
            <a:r>
              <a:rPr lang="en-US" dirty="0"/>
              <a:t> in molecular crystal engineering.</a:t>
            </a:r>
            <a:endParaRPr lang="hu-HU" dirty="0"/>
          </a:p>
        </p:txBody>
      </p:sp>
      <p:sp>
        <p:nvSpPr>
          <p:cNvPr id="4" name="Dia számának helye 3"/>
          <p:cNvSpPr>
            <a:spLocks noGrp="1"/>
          </p:cNvSpPr>
          <p:nvPr>
            <p:ph type="sldNum" sz="quarter" idx="5"/>
          </p:nvPr>
        </p:nvSpPr>
        <p:spPr/>
        <p:txBody>
          <a:bodyPr/>
          <a:lstStyle/>
          <a:p>
            <a:fld id="{B9FB07AD-8D33-40AB-BCE7-8AD260FB2701}" type="slidenum">
              <a:rPr lang="hu-HU" smtClean="0"/>
              <a:t>10</a:t>
            </a:fld>
            <a:endParaRPr lang="hu-HU"/>
          </a:p>
        </p:txBody>
      </p:sp>
    </p:spTree>
    <p:extLst>
      <p:ext uri="{BB962C8B-B14F-4D97-AF65-F5344CB8AC3E}">
        <p14:creationId xmlns:p14="http://schemas.microsoft.com/office/powerpoint/2010/main" val="1562488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1714A-A25C-35E1-1EE7-86667C6AF7F1}"/>
            </a:ext>
          </a:extLst>
        </p:cNvPr>
        <p:cNvGrpSpPr/>
        <p:nvPr/>
      </p:nvGrpSpPr>
      <p:grpSpPr>
        <a:xfrm>
          <a:off x="0" y="0"/>
          <a:ext cx="0" cy="0"/>
          <a:chOff x="0" y="0"/>
          <a:chExt cx="0" cy="0"/>
        </a:xfrm>
      </p:grpSpPr>
      <p:sp>
        <p:nvSpPr>
          <p:cNvPr id="2" name="Diakép helye 1">
            <a:extLst>
              <a:ext uri="{FF2B5EF4-FFF2-40B4-BE49-F238E27FC236}">
                <a16:creationId xmlns:a16="http://schemas.microsoft.com/office/drawing/2014/main" id="{ACE8B910-D04C-08E8-6826-338CB1523D34}"/>
              </a:ext>
            </a:extLst>
          </p:cNvPr>
          <p:cNvSpPr>
            <a:spLocks noGrp="1" noRot="1" noChangeAspect="1"/>
          </p:cNvSpPr>
          <p:nvPr>
            <p:ph type="sldImg"/>
          </p:nvPr>
        </p:nvSpPr>
        <p:spPr/>
      </p:sp>
      <p:sp>
        <p:nvSpPr>
          <p:cNvPr id="3" name="Jegyzetek helye 2">
            <a:extLst>
              <a:ext uri="{FF2B5EF4-FFF2-40B4-BE49-F238E27FC236}">
                <a16:creationId xmlns:a16="http://schemas.microsoft.com/office/drawing/2014/main" id="{0A1FBD54-5B9A-2AAB-946F-6AA3F605AD1F}"/>
              </a:ext>
            </a:extLst>
          </p:cNvPr>
          <p:cNvSpPr>
            <a:spLocks noGrp="1"/>
          </p:cNvSpPr>
          <p:nvPr>
            <p:ph type="body" idx="1"/>
          </p:nvPr>
        </p:nvSpPr>
        <p:spPr/>
        <p:txBody>
          <a:bodyPr/>
          <a:lstStyle/>
          <a:p>
            <a:endParaRPr lang="hu-HU" dirty="0"/>
          </a:p>
        </p:txBody>
      </p:sp>
      <p:sp>
        <p:nvSpPr>
          <p:cNvPr id="4" name="Dia számának helye 3">
            <a:extLst>
              <a:ext uri="{FF2B5EF4-FFF2-40B4-BE49-F238E27FC236}">
                <a16:creationId xmlns:a16="http://schemas.microsoft.com/office/drawing/2014/main" id="{15DA8EB7-6898-B036-4815-CEA04C2356E2}"/>
              </a:ext>
            </a:extLst>
          </p:cNvPr>
          <p:cNvSpPr>
            <a:spLocks noGrp="1"/>
          </p:cNvSpPr>
          <p:nvPr>
            <p:ph type="sldNum" sz="quarter" idx="5"/>
          </p:nvPr>
        </p:nvSpPr>
        <p:spPr/>
        <p:txBody>
          <a:bodyPr/>
          <a:lstStyle/>
          <a:p>
            <a:fld id="{B9FB07AD-8D33-40AB-BCE7-8AD260FB2701}" type="slidenum">
              <a:rPr lang="hu-HU" smtClean="0"/>
              <a:t>11</a:t>
            </a:fld>
            <a:endParaRPr lang="hu-HU"/>
          </a:p>
        </p:txBody>
      </p:sp>
    </p:spTree>
    <p:extLst>
      <p:ext uri="{BB962C8B-B14F-4D97-AF65-F5344CB8AC3E}">
        <p14:creationId xmlns:p14="http://schemas.microsoft.com/office/powerpoint/2010/main" val="1747210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4249754F-9497-4FBE-9F3D-C569771C2EE6}" type="datetime1">
              <a:rPr lang="hu-HU" smtClean="0"/>
              <a:t>2024. 03. 24.</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399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38DA528F-0993-4C49-9F2E-6B75722F9A7B}" type="datetime1">
              <a:rPr lang="hu-HU" smtClean="0"/>
              <a:t>2024. 03. 24.</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r>
              <a:rPr lang="en-US"/>
              <a:t>Occam borotvája vagy gépi tanulás? - Szeged 2024 március 7</a:t>
            </a:r>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03614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D0239BEF-E602-4CAC-8975-29098162D65C}" type="datetime1">
              <a:rPr lang="hu-HU" smtClean="0"/>
              <a:t>2024. 03. 24.</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r>
              <a:rPr lang="en-US"/>
              <a:t>Occam borotvája vagy gépi tanulás? - Szeged 2024 március 7</a:t>
            </a:r>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43921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u 1 colon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8367" y="364800"/>
            <a:ext cx="11226800" cy="517064"/>
          </a:xfrm>
        </p:spPr>
        <p:txBody>
          <a:bodyPr/>
          <a:lstStyle>
            <a:lvl1pPr>
              <a:defRPr/>
            </a:lvl1pPr>
          </a:lstStyle>
          <a:p>
            <a:r>
              <a:rPr lang="fr-FR" dirty="0"/>
              <a:t>Slide texte - 1 colonne, corps 28</a:t>
            </a:r>
            <a:endParaRPr lang="en-US" dirty="0"/>
          </a:p>
        </p:txBody>
      </p:sp>
      <p:sp>
        <p:nvSpPr>
          <p:cNvPr id="8" name="Content Placeholder 2"/>
          <p:cNvSpPr>
            <a:spLocks noGrp="1"/>
          </p:cNvSpPr>
          <p:nvPr>
            <p:ph idx="13" hasCustomPrompt="1"/>
          </p:nvPr>
        </p:nvSpPr>
        <p:spPr>
          <a:xfrm>
            <a:off x="478366" y="1777407"/>
            <a:ext cx="11226801" cy="4483693"/>
          </a:xfrm>
        </p:spPr>
        <p:txBody>
          <a:bodyPr/>
          <a:lstStyle>
            <a:lvl1pPr>
              <a:defRPr baseline="0"/>
            </a:lvl1pPr>
            <a:lvl3pPr marL="537620" indent="-177796">
              <a:buFont typeface="Arial" charset="0"/>
              <a:buChar char="•"/>
              <a:tabLst/>
              <a:defRPr/>
            </a:lvl3pPr>
          </a:lstStyle>
          <a:p>
            <a:pPr lvl="0"/>
            <a:r>
              <a:rPr lang="fr-FR" dirty="0"/>
              <a:t>Texte 1er niveau, corps 18</a:t>
            </a:r>
          </a:p>
          <a:p>
            <a:pPr lvl="1"/>
            <a:r>
              <a:rPr lang="fr-FR" dirty="0"/>
              <a:t>Texte 2e niveau, corps 16</a:t>
            </a:r>
          </a:p>
          <a:p>
            <a:pPr lvl="2"/>
            <a:r>
              <a:rPr lang="fr-FR" dirty="0"/>
              <a:t>Texte 3e niveau, corps 14</a:t>
            </a:r>
          </a:p>
        </p:txBody>
      </p:sp>
      <p:sp>
        <p:nvSpPr>
          <p:cNvPr id="24" name="Espace réservé de la date 23"/>
          <p:cNvSpPr>
            <a:spLocks noGrp="1"/>
          </p:cNvSpPr>
          <p:nvPr>
            <p:ph type="dt" sz="half" idx="14"/>
          </p:nvPr>
        </p:nvSpPr>
        <p:spPr/>
        <p:txBody>
          <a:bodyPr/>
          <a:lstStyle/>
          <a:p>
            <a:fld id="{591BC471-9451-4C5D-9AAF-B547F2CB2E03}" type="datetime1">
              <a:rPr lang="hu-HU" smtClean="0"/>
              <a:t>2024. 03. 24.</a:t>
            </a:fld>
            <a:endParaRPr lang="fr-FR" dirty="0"/>
          </a:p>
        </p:txBody>
      </p:sp>
      <p:sp>
        <p:nvSpPr>
          <p:cNvPr id="25" name="Espace réservé du pied de page 24"/>
          <p:cNvSpPr>
            <a:spLocks noGrp="1"/>
          </p:cNvSpPr>
          <p:nvPr>
            <p:ph type="ftr" sz="quarter" idx="15"/>
          </p:nvPr>
        </p:nvSpPr>
        <p:spPr/>
        <p:txBody>
          <a:bodyPr/>
          <a:lstStyle/>
          <a:p>
            <a:r>
              <a:rPr lang="en-US"/>
              <a:t>Occam borotvája vagy gépi tanulás? - Szeged 2024 március 7</a:t>
            </a:r>
            <a:endParaRPr lang="fr-FR" dirty="0"/>
          </a:p>
        </p:txBody>
      </p:sp>
      <p:sp>
        <p:nvSpPr>
          <p:cNvPr id="26" name="Espace réservé du numéro de diapositive 25"/>
          <p:cNvSpPr>
            <a:spLocks noGrp="1"/>
          </p:cNvSpPr>
          <p:nvPr>
            <p:ph type="sldNum" sz="quarter" idx="16"/>
          </p:nvPr>
        </p:nvSpPr>
        <p:spPr/>
        <p:txBody>
          <a:bodyPr/>
          <a:lstStyle/>
          <a:p>
            <a:fld id="{980E94A8-0648-D043-B8F7-3AFA110B04BE}" type="slidenum">
              <a:rPr lang="fr-FR" smtClean="0"/>
              <a:pPr/>
              <a:t>‹#›</a:t>
            </a:fld>
            <a:endParaRPr lang="fr-FR" dirty="0"/>
          </a:p>
        </p:txBody>
      </p:sp>
      <p:sp>
        <p:nvSpPr>
          <p:cNvPr id="31" name="Content Placeholder 2"/>
          <p:cNvSpPr>
            <a:spLocks noGrp="1"/>
          </p:cNvSpPr>
          <p:nvPr>
            <p:ph idx="17" hasCustomPrompt="1"/>
          </p:nvPr>
        </p:nvSpPr>
        <p:spPr>
          <a:xfrm>
            <a:off x="478366" y="950401"/>
            <a:ext cx="11226801" cy="465508"/>
          </a:xfrm>
        </p:spPr>
        <p:txBody>
          <a:bodyPr/>
          <a:lstStyle>
            <a:lvl1pPr marL="0" indent="0">
              <a:buNone/>
              <a:defRPr sz="2933" b="0" baseline="0">
                <a:solidFill>
                  <a:schemeClr val="tx1"/>
                </a:solidFill>
              </a:defRPr>
            </a:lvl1pPr>
            <a:lvl2pPr marL="355591" indent="0">
              <a:buNone/>
              <a:defRPr/>
            </a:lvl2pPr>
            <a:lvl3pPr marL="914377" indent="0">
              <a:buNone/>
              <a:defRPr/>
            </a:lvl3pPr>
            <a:lvl4pPr marL="1371566" indent="0">
              <a:buNone/>
              <a:defRPr/>
            </a:lvl4pPr>
            <a:lvl5pPr marL="1828754" indent="0">
              <a:buNone/>
              <a:defRPr/>
            </a:lvl5pPr>
          </a:lstStyle>
          <a:p>
            <a:pPr lvl="0"/>
            <a:r>
              <a:rPr lang="fr-FR" dirty="0"/>
              <a:t>Sous-titre, corps 22</a:t>
            </a:r>
            <a:endParaRPr lang="en-US" dirty="0"/>
          </a:p>
        </p:txBody>
      </p:sp>
    </p:spTree>
    <p:extLst>
      <p:ext uri="{BB962C8B-B14F-4D97-AF65-F5344CB8AC3E}">
        <p14:creationId xmlns:p14="http://schemas.microsoft.com/office/powerpoint/2010/main" val="2511166382"/>
      </p:ext>
    </p:extLst>
  </p:cSld>
  <p:clrMapOvr>
    <a:masterClrMapping/>
  </p:clrMapOvr>
  <p:extLst>
    <p:ext uri="{DCECCB84-F9BA-43D5-87BE-67443E8EF086}">
      <p15:sldGuideLst xmlns:p15="http://schemas.microsoft.com/office/powerpoint/2012/main">
        <p15:guide id="1" orient="horz" pos="3140">
          <p15:clr>
            <a:srgbClr val="FBAE40"/>
          </p15:clr>
        </p15:guide>
        <p15:guide id="2" orient="horz" pos="309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8446" y="6448855"/>
            <a:ext cx="5219952" cy="365125"/>
          </a:xfrm>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9065276" y="6356350"/>
            <a:ext cx="2218419"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80512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EB5EE049-FD16-4E92-8787-F8AC580DAD4B}" type="datetime1">
              <a:rPr lang="hu-HU" smtClean="0"/>
              <a:t>2024. 03. 24.</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r>
              <a:rPr lang="en-US"/>
              <a:t>Occam borotvája vagy gépi tanulás? - Szeged 2024 március 7</a:t>
            </a:r>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972017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3F4A8F9D-6B2F-4135-ADA9-A7BB665CE4F9}" type="datetime1">
              <a:rPr lang="hu-HU" smtClean="0"/>
              <a:t>2024. 03. 24.</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r>
              <a:rPr lang="en-US"/>
              <a:t>Occam borotvája vagy gépi tanulás? - Szeged 2024 március 7</a:t>
            </a:r>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762310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CB8A55B1-803E-49F0-86E4-2BF31B94C85B}" type="datetime1">
              <a:rPr lang="hu-HU" smtClean="0"/>
              <a:t>2024. 03. 24.</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a:t>Occam borotvája vagy gépi tanulás? - Szeged 2024 március 7</a:t>
            </a:r>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0198084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DE0CEC33-520D-49D9-B840-3507EF98A566}" type="datetime1">
              <a:rPr lang="hu-HU" smtClean="0"/>
              <a:t>2024. 03. 24.</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a:t>Occam borotvája vagy gépi tanulás? - Szeged 2024 március 7</a:t>
            </a:r>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27663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9FCE41F3-4732-4BDF-8892-95807C542FFA}" type="datetime1">
              <a:rPr lang="hu-HU" smtClean="0"/>
              <a:t>2024. 03. 24.</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a:t>Occam borotvája vagy gépi tanulás? - Szeged 2024 március 7</a:t>
            </a:r>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226785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E19BFBB5-BFF0-43E8-83A4-CFE71D63006A}" type="datetime1">
              <a:rPr lang="hu-HU" smtClean="0"/>
              <a:t>2024. 03. 24.</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a:t>Occam borotvája vagy gépi tanulás? - Szeged 2024 március 7</a:t>
            </a:r>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673168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7ACB9826-25F8-4ECF-B722-EC9659F06703}" type="datetime1">
              <a:rPr lang="hu-HU" smtClean="0"/>
              <a:t>2024. 03. 24.</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a:t>Occam borotvája vagy gépi tanulás? - Szeged 2024 március 7</a:t>
            </a:r>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2453886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A8FABA-E9FA-4B14-B828-D11765E68675}" type="datetime1">
              <a:rPr lang="hu-HU" smtClean="0"/>
              <a:t>2024. 03. 24.</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Occam borotvája vagy gépi tanulás? - Szeged 2024 március 7</a:t>
            </a:r>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207890401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 id="2147483687" r:id="rId12"/>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álózatos műszaki háttér">
            <a:extLst>
              <a:ext uri="{FF2B5EF4-FFF2-40B4-BE49-F238E27FC236}">
                <a16:creationId xmlns:a16="http://schemas.microsoft.com/office/drawing/2014/main" id="{48D49698-717A-145E-3646-34EEB973AA5D}"/>
              </a:ext>
            </a:extLst>
          </p:cNvPr>
          <p:cNvPicPr>
            <a:picLocks noChangeAspect="1"/>
          </p:cNvPicPr>
          <p:nvPr/>
        </p:nvPicPr>
        <p:blipFill rotWithShape="1">
          <a:blip r:embed="rId3"/>
          <a:srcRect l="26372" r="-1" b="-1"/>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ím 1">
            <a:extLst>
              <a:ext uri="{FF2B5EF4-FFF2-40B4-BE49-F238E27FC236}">
                <a16:creationId xmlns:a16="http://schemas.microsoft.com/office/drawing/2014/main" id="{5C3428D5-61B3-8EA6-3C13-7726703CD1ED}"/>
              </a:ext>
            </a:extLst>
          </p:cNvPr>
          <p:cNvSpPr>
            <a:spLocks noGrp="1"/>
          </p:cNvSpPr>
          <p:nvPr>
            <p:ph type="ctrTitle"/>
          </p:nvPr>
        </p:nvSpPr>
        <p:spPr>
          <a:xfrm>
            <a:off x="477981" y="1122363"/>
            <a:ext cx="7927232" cy="3204134"/>
          </a:xfrm>
        </p:spPr>
        <p:txBody>
          <a:bodyPr anchor="b">
            <a:normAutofit/>
          </a:bodyPr>
          <a:lstStyle/>
          <a:p>
            <a:r>
              <a:rPr lang="hu-HU" sz="2000" b="0" dirty="0"/>
              <a:t>Occam borotvája vagy gépi tanulás</a:t>
            </a:r>
            <a:r>
              <a:rPr lang="fr-FR" sz="2000" b="0" dirty="0"/>
              <a:t> -</a:t>
            </a:r>
            <a:br>
              <a:rPr lang="hu-HU" sz="2000" b="0" dirty="0"/>
            </a:br>
            <a:r>
              <a:rPr lang="hu-HU" sz="2000" b="0" dirty="0"/>
              <a:t>Természettudományos modellezés kevés vagy sok paraméterrel</a:t>
            </a:r>
            <a:br>
              <a:rPr lang="fr-FR" sz="2000" dirty="0"/>
            </a:br>
            <a:br>
              <a:rPr lang="fr-FR" sz="2000" dirty="0"/>
            </a:br>
            <a:r>
              <a:rPr lang="hu-HU" sz="2000" dirty="0"/>
              <a:t>Szakmai életút avagy egy öreg </a:t>
            </a:r>
            <a:r>
              <a:rPr lang="hu-HU" sz="2000" dirty="0" err="1"/>
              <a:t>occamista</a:t>
            </a:r>
            <a:r>
              <a:rPr lang="hu-HU" sz="2000" dirty="0"/>
              <a:t> alkonya a gépi tanulás fényében.</a:t>
            </a:r>
            <a:br>
              <a:rPr lang="fr-FR" sz="2000" dirty="0"/>
            </a:br>
            <a:br>
              <a:rPr lang="fr-FR" sz="2000" dirty="0"/>
            </a:br>
            <a:br>
              <a:rPr lang="fr-FR" sz="2000" dirty="0"/>
            </a:br>
            <a:r>
              <a:rPr lang="fr-FR" sz="2000" dirty="0"/>
              <a:t>Böcskei Zsolt </a:t>
            </a:r>
            <a:r>
              <a:rPr lang="fr-FR" sz="2000" dirty="0" err="1"/>
              <a:t>nyugdíjas</a:t>
            </a:r>
            <a:r>
              <a:rPr lang="fr-FR" sz="2000" dirty="0"/>
              <a:t> ex-Sanofi</a:t>
            </a:r>
            <a:br>
              <a:rPr lang="fr-FR" sz="2000" dirty="0"/>
            </a:br>
            <a:br>
              <a:rPr lang="fr-FR" sz="2000" dirty="0"/>
            </a:br>
            <a:endParaRPr lang="hu-HU" sz="2000" dirty="0"/>
          </a:p>
        </p:txBody>
      </p:sp>
      <p:sp>
        <p:nvSpPr>
          <p:cNvPr id="3" name="Alcím 2">
            <a:extLst>
              <a:ext uri="{FF2B5EF4-FFF2-40B4-BE49-F238E27FC236}">
                <a16:creationId xmlns:a16="http://schemas.microsoft.com/office/drawing/2014/main" id="{7E5C0990-6C52-9B87-DDD6-9E3D23FE7C6C}"/>
              </a:ext>
            </a:extLst>
          </p:cNvPr>
          <p:cNvSpPr>
            <a:spLocks noGrp="1"/>
          </p:cNvSpPr>
          <p:nvPr>
            <p:ph type="subTitle" idx="1"/>
          </p:nvPr>
        </p:nvSpPr>
        <p:spPr>
          <a:xfrm>
            <a:off x="435591" y="5333150"/>
            <a:ext cx="8393517" cy="1208141"/>
          </a:xfrm>
        </p:spPr>
        <p:txBody>
          <a:bodyPr>
            <a:normAutofit/>
          </a:bodyPr>
          <a:lstStyle/>
          <a:p>
            <a:r>
              <a:rPr lang="en-US" sz="1600" dirty="0"/>
              <a:t>“Entities must not be multiplied beyond necessity.” — William of Ockham</a:t>
            </a:r>
          </a:p>
          <a:p>
            <a:r>
              <a:rPr lang="en-US" sz="1600" dirty="0"/>
              <a:t>“Everything should be made as simple as possible, but not simpler.” — Albert Einstein</a:t>
            </a:r>
          </a:p>
          <a:p>
            <a:endParaRPr lang="hu-HU" sz="2000" dirty="0"/>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3172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AA4B498-0871-515D-C33C-6D85E546E67E}"/>
              </a:ext>
            </a:extLst>
          </p:cNvPr>
          <p:cNvSpPr>
            <a:spLocks noGrp="1"/>
          </p:cNvSpPr>
          <p:nvPr>
            <p:ph type="title"/>
          </p:nvPr>
        </p:nvSpPr>
        <p:spPr/>
        <p:txBody>
          <a:bodyPr>
            <a:normAutofit fontScale="90000"/>
          </a:bodyPr>
          <a:lstStyle/>
          <a:p>
            <a:r>
              <a:rPr lang="en-US" dirty="0"/>
              <a:t>Machine learning for the structure–energy–property landscapes of molecular crystals (2018) 196 refs</a:t>
            </a:r>
            <a:br>
              <a:rPr lang="en-US" dirty="0"/>
            </a:br>
            <a:endParaRPr lang="hu-HU" dirty="0"/>
          </a:p>
        </p:txBody>
      </p:sp>
      <p:sp>
        <p:nvSpPr>
          <p:cNvPr id="3" name="Tartalom helye 2">
            <a:extLst>
              <a:ext uri="{FF2B5EF4-FFF2-40B4-BE49-F238E27FC236}">
                <a16:creationId xmlns:a16="http://schemas.microsoft.com/office/drawing/2014/main" id="{D3692E75-ECF1-0FF0-929E-E97277AF6FE5}"/>
              </a:ext>
            </a:extLst>
          </p:cNvPr>
          <p:cNvSpPr>
            <a:spLocks noGrp="1"/>
          </p:cNvSpPr>
          <p:nvPr>
            <p:ph idx="1"/>
          </p:nvPr>
        </p:nvSpPr>
        <p:spPr>
          <a:xfrm>
            <a:off x="541409" y="2063354"/>
            <a:ext cx="7982566" cy="4246006"/>
          </a:xfrm>
        </p:spPr>
        <p:txBody>
          <a:bodyPr>
            <a:normAutofit/>
          </a:bodyPr>
          <a:lstStyle/>
          <a:p>
            <a:r>
              <a:rPr lang="hu-HU" dirty="0"/>
              <a:t>Rácsenergia és egyéb tulajdonságok vizsgálata </a:t>
            </a:r>
            <a:r>
              <a:rPr lang="hu-HU" dirty="0" err="1"/>
              <a:t>pentacénre</a:t>
            </a:r>
            <a:r>
              <a:rPr lang="hu-HU" dirty="0"/>
              <a:t> és </a:t>
            </a:r>
            <a:r>
              <a:rPr lang="hu-HU" dirty="0" err="1"/>
              <a:t>ketazapentacén</a:t>
            </a:r>
            <a:r>
              <a:rPr lang="hu-HU" dirty="0"/>
              <a:t> izomer</a:t>
            </a:r>
            <a:r>
              <a:rPr lang="fr-FR" dirty="0" err="1"/>
              <a:t>ek</a:t>
            </a:r>
            <a:r>
              <a:rPr lang="hu-HU" dirty="0"/>
              <a:t>re (szerves félvezetők).</a:t>
            </a:r>
          </a:p>
          <a:p>
            <a:r>
              <a:rPr lang="hu-HU" dirty="0"/>
              <a:t>Képesek FF vagy DFT rácsenergiákat számolni </a:t>
            </a:r>
            <a:r>
              <a:rPr lang="hu-HU" dirty="0" err="1"/>
              <a:t>sub</a:t>
            </a:r>
            <a:r>
              <a:rPr lang="hu-HU" dirty="0"/>
              <a:t>-kJ/ mol pontossággal</a:t>
            </a:r>
          </a:p>
          <a:p>
            <a:r>
              <a:rPr lang="hu-HU" dirty="0"/>
              <a:t>ML</a:t>
            </a:r>
            <a:r>
              <a:rPr lang="hu-HU" b="0" i="0" dirty="0">
                <a:effectLst/>
                <a:latin typeface="Source Sans Pro" panose="020B0503030403020204" pitchFamily="34" charset="0"/>
              </a:rPr>
              <a:t> </a:t>
            </a:r>
            <a:r>
              <a:rPr lang="hu-HU" dirty="0"/>
              <a:t>nem csak fekete dobozként működik hanem a molekuláris kristálytervezés szerkezet-</a:t>
            </a:r>
            <a:r>
              <a:rPr lang="hu-HU" dirty="0" err="1"/>
              <a:t>tula</a:t>
            </a:r>
            <a:r>
              <a:rPr lang="fr-FR" dirty="0"/>
              <a:t>j</a:t>
            </a:r>
            <a:r>
              <a:rPr lang="hu-HU" dirty="0" err="1"/>
              <a:t>donság</a:t>
            </a:r>
            <a:r>
              <a:rPr lang="hu-HU" dirty="0"/>
              <a:t> kapcsolataiba való </a:t>
            </a:r>
            <a:r>
              <a:rPr lang="hu-HU" dirty="0" err="1"/>
              <a:t>intuitiv</a:t>
            </a:r>
            <a:r>
              <a:rPr lang="hu-HU" dirty="0"/>
              <a:t> betekintést is lehetővé tesz</a:t>
            </a:r>
          </a:p>
        </p:txBody>
      </p:sp>
      <p:sp>
        <p:nvSpPr>
          <p:cNvPr id="4" name="Élőláb helye 3">
            <a:extLst>
              <a:ext uri="{FF2B5EF4-FFF2-40B4-BE49-F238E27FC236}">
                <a16:creationId xmlns:a16="http://schemas.microsoft.com/office/drawing/2014/main" id="{69565003-669D-4EB9-6905-2DF160D4B951}"/>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5" name="Dia számának helye 4">
            <a:extLst>
              <a:ext uri="{FF2B5EF4-FFF2-40B4-BE49-F238E27FC236}">
                <a16:creationId xmlns:a16="http://schemas.microsoft.com/office/drawing/2014/main" id="{E3B0F24D-59E4-8245-C0AA-6707FE6594A2}"/>
              </a:ext>
            </a:extLst>
          </p:cNvPr>
          <p:cNvSpPr>
            <a:spLocks noGrp="1"/>
          </p:cNvSpPr>
          <p:nvPr>
            <p:ph type="sldNum" sz="quarter" idx="12"/>
          </p:nvPr>
        </p:nvSpPr>
        <p:spPr/>
        <p:txBody>
          <a:bodyPr/>
          <a:lstStyle/>
          <a:p>
            <a:fld id="{B2DC25EE-239B-4C5F-AAD1-255A7D5F1EE2}" type="slidenum">
              <a:rPr lang="en-US" smtClean="0"/>
              <a:t>10</a:t>
            </a:fld>
            <a:endParaRPr lang="en-US" dirty="0"/>
          </a:p>
        </p:txBody>
      </p:sp>
      <p:pic>
        <p:nvPicPr>
          <p:cNvPr id="8" name="Kép 7">
            <a:extLst>
              <a:ext uri="{FF2B5EF4-FFF2-40B4-BE49-F238E27FC236}">
                <a16:creationId xmlns:a16="http://schemas.microsoft.com/office/drawing/2014/main" id="{A0AC1713-77B6-F66C-3526-B407CAB6B72C}"/>
              </a:ext>
            </a:extLst>
          </p:cNvPr>
          <p:cNvPicPr>
            <a:picLocks noChangeAspect="1"/>
          </p:cNvPicPr>
          <p:nvPr/>
        </p:nvPicPr>
        <p:blipFill>
          <a:blip r:embed="rId3"/>
          <a:stretch>
            <a:fillRect/>
          </a:stretch>
        </p:blipFill>
        <p:spPr>
          <a:xfrm>
            <a:off x="8574529" y="2069656"/>
            <a:ext cx="3354131" cy="1236426"/>
          </a:xfrm>
          <a:prstGeom prst="rect">
            <a:avLst/>
          </a:prstGeom>
        </p:spPr>
      </p:pic>
      <p:pic>
        <p:nvPicPr>
          <p:cNvPr id="10" name="Kép 9">
            <a:extLst>
              <a:ext uri="{FF2B5EF4-FFF2-40B4-BE49-F238E27FC236}">
                <a16:creationId xmlns:a16="http://schemas.microsoft.com/office/drawing/2014/main" id="{CD850FFF-6BCC-B9B7-75D6-6BC950B9CF51}"/>
              </a:ext>
            </a:extLst>
          </p:cNvPr>
          <p:cNvPicPr>
            <a:picLocks noChangeAspect="1"/>
          </p:cNvPicPr>
          <p:nvPr/>
        </p:nvPicPr>
        <p:blipFill>
          <a:blip r:embed="rId4"/>
          <a:stretch>
            <a:fillRect/>
          </a:stretch>
        </p:blipFill>
        <p:spPr>
          <a:xfrm>
            <a:off x="8523975" y="3069704"/>
            <a:ext cx="3404685" cy="1187680"/>
          </a:xfrm>
          <a:prstGeom prst="rect">
            <a:avLst/>
          </a:prstGeom>
        </p:spPr>
      </p:pic>
      <p:pic>
        <p:nvPicPr>
          <p:cNvPr id="12" name="Kép 11">
            <a:extLst>
              <a:ext uri="{FF2B5EF4-FFF2-40B4-BE49-F238E27FC236}">
                <a16:creationId xmlns:a16="http://schemas.microsoft.com/office/drawing/2014/main" id="{EC144F36-D3F0-397E-4B1B-1C9410EC3F1A}"/>
              </a:ext>
            </a:extLst>
          </p:cNvPr>
          <p:cNvPicPr>
            <a:picLocks noChangeAspect="1"/>
          </p:cNvPicPr>
          <p:nvPr/>
        </p:nvPicPr>
        <p:blipFill>
          <a:blip r:embed="rId5"/>
          <a:stretch>
            <a:fillRect/>
          </a:stretch>
        </p:blipFill>
        <p:spPr>
          <a:xfrm>
            <a:off x="8674091" y="4198556"/>
            <a:ext cx="3404684" cy="1179576"/>
          </a:xfrm>
          <a:prstGeom prst="rect">
            <a:avLst/>
          </a:prstGeom>
        </p:spPr>
      </p:pic>
    </p:spTree>
    <p:extLst>
      <p:ext uri="{BB962C8B-B14F-4D97-AF65-F5344CB8AC3E}">
        <p14:creationId xmlns:p14="http://schemas.microsoft.com/office/powerpoint/2010/main" val="3101242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CFC36-793C-B021-BF82-ACEB0883DA78}"/>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B7EBDEDB-861A-5627-9554-8644787AE1FD}"/>
              </a:ext>
            </a:extLst>
          </p:cNvPr>
          <p:cNvSpPr>
            <a:spLocks noGrp="1"/>
          </p:cNvSpPr>
          <p:nvPr>
            <p:ph type="title"/>
          </p:nvPr>
        </p:nvSpPr>
        <p:spPr/>
        <p:txBody>
          <a:bodyPr>
            <a:normAutofit/>
          </a:bodyPr>
          <a:lstStyle/>
          <a:p>
            <a:r>
              <a:rPr lang="hu-HU" noProof="0" dirty="0"/>
              <a:t>Biológiai krisztallográfia</a:t>
            </a:r>
            <a:r>
              <a:rPr lang="hu-HU" dirty="0"/>
              <a:t> </a:t>
            </a:r>
            <a:r>
              <a:rPr lang="hu-HU" sz="2700" dirty="0"/>
              <a:t>(1871 hit in WDC)</a:t>
            </a:r>
          </a:p>
        </p:txBody>
      </p:sp>
      <p:sp>
        <p:nvSpPr>
          <p:cNvPr id="3" name="Tartalom helye 2">
            <a:extLst>
              <a:ext uri="{FF2B5EF4-FFF2-40B4-BE49-F238E27FC236}">
                <a16:creationId xmlns:a16="http://schemas.microsoft.com/office/drawing/2014/main" id="{D7AD247A-7375-B4B1-1AD3-5B8E739EA803}"/>
              </a:ext>
            </a:extLst>
          </p:cNvPr>
          <p:cNvSpPr>
            <a:spLocks noGrp="1"/>
          </p:cNvSpPr>
          <p:nvPr>
            <p:ph idx="1"/>
          </p:nvPr>
        </p:nvSpPr>
        <p:spPr>
          <a:xfrm>
            <a:off x="1115568" y="1967661"/>
            <a:ext cx="10665306" cy="3694176"/>
          </a:xfrm>
        </p:spPr>
        <p:txBody>
          <a:bodyPr>
            <a:normAutofit/>
          </a:bodyPr>
          <a:lstStyle/>
          <a:p>
            <a:r>
              <a:rPr lang="en-US" sz="2400" dirty="0"/>
              <a:t>“Entities must not be multiplied beyond necessity.”</a:t>
            </a:r>
            <a:r>
              <a:rPr lang="hu-HU" sz="2400" dirty="0"/>
              <a:t> s</a:t>
            </a:r>
            <a:r>
              <a:rPr lang="hu-HU" dirty="0"/>
              <a:t>zintén érvényes, </a:t>
            </a:r>
          </a:p>
          <a:p>
            <a:pPr lvl="1"/>
            <a:r>
              <a:rPr lang="hu-HU" dirty="0"/>
              <a:t>Több ezer (/tizezer) modell paraméter </a:t>
            </a:r>
            <a:r>
              <a:rPr lang="hu-HU" dirty="0" err="1"/>
              <a:t>vs</a:t>
            </a:r>
            <a:r>
              <a:rPr lang="hu-HU" dirty="0"/>
              <a:t>. alig több adat -&gt; belső koordináták és lokális szimmetria adta korlátozások és kényszerfeltételek kihasználása</a:t>
            </a:r>
          </a:p>
          <a:p>
            <a:pPr lvl="1"/>
            <a:r>
              <a:rPr lang="fr-FR" dirty="0"/>
              <a:t>217000 </a:t>
            </a:r>
            <a:r>
              <a:rPr lang="hu-HU" dirty="0"/>
              <a:t>kísérleti szerkezet és </a:t>
            </a:r>
            <a:r>
              <a:rPr lang="fr-FR" dirty="0"/>
              <a:t>1068577 </a:t>
            </a:r>
            <a:r>
              <a:rPr lang="fr-FR" dirty="0" err="1"/>
              <a:t>computed</a:t>
            </a:r>
            <a:r>
              <a:rPr lang="fr-FR" dirty="0"/>
              <a:t> structure </a:t>
            </a:r>
            <a:r>
              <a:rPr lang="fr-FR" dirty="0" err="1"/>
              <a:t>models</a:t>
            </a:r>
            <a:r>
              <a:rPr lang="fr-FR" dirty="0"/>
              <a:t> in PDB</a:t>
            </a:r>
            <a:endParaRPr lang="hu-HU" dirty="0"/>
          </a:p>
        </p:txBody>
      </p:sp>
      <p:sp>
        <p:nvSpPr>
          <p:cNvPr id="4" name="Élőláb helye 3">
            <a:extLst>
              <a:ext uri="{FF2B5EF4-FFF2-40B4-BE49-F238E27FC236}">
                <a16:creationId xmlns:a16="http://schemas.microsoft.com/office/drawing/2014/main" id="{27283CF2-D071-933F-F2C4-D0F57D90AFBE}"/>
              </a:ext>
            </a:extLst>
          </p:cNvPr>
          <p:cNvSpPr>
            <a:spLocks noGrp="1"/>
          </p:cNvSpPr>
          <p:nvPr>
            <p:ph type="ftr" sz="quarter" idx="11"/>
          </p:nvPr>
        </p:nvSpPr>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p>
        </p:txBody>
      </p:sp>
      <p:sp>
        <p:nvSpPr>
          <p:cNvPr id="5" name="Dia számának helye 4">
            <a:extLst>
              <a:ext uri="{FF2B5EF4-FFF2-40B4-BE49-F238E27FC236}">
                <a16:creationId xmlns:a16="http://schemas.microsoft.com/office/drawing/2014/main" id="{C66D0B0C-E337-0335-4927-13A0623E2947}"/>
              </a:ext>
            </a:extLst>
          </p:cNvPr>
          <p:cNvSpPr>
            <a:spLocks noGrp="1"/>
          </p:cNvSpPr>
          <p:nvPr>
            <p:ph type="sldNum" sz="quarter" idx="12"/>
          </p:nvPr>
        </p:nvSpPr>
        <p:spPr/>
        <p:txBody>
          <a:bodyPr/>
          <a:lstStyle/>
          <a:p>
            <a:fld id="{B2DC25EE-239B-4C5F-AAD1-255A7D5F1EE2}" type="slidenum">
              <a:rPr lang="en-US" smtClean="0"/>
              <a:t>11</a:t>
            </a:fld>
            <a:endParaRPr lang="en-US"/>
          </a:p>
        </p:txBody>
      </p:sp>
    </p:spTree>
    <p:extLst>
      <p:ext uri="{BB962C8B-B14F-4D97-AF65-F5344CB8AC3E}">
        <p14:creationId xmlns:p14="http://schemas.microsoft.com/office/powerpoint/2010/main" val="4276842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78367" y="56847"/>
            <a:ext cx="11226800" cy="886396"/>
          </a:xfrm>
        </p:spPr>
        <p:txBody>
          <a:bodyPr>
            <a:normAutofit fontScale="90000"/>
          </a:bodyPr>
          <a:lstStyle/>
          <a:p>
            <a:r>
              <a:rPr lang="hu-HU" sz="3200" dirty="0" err="1"/>
              <a:t>Prolyl</a:t>
            </a:r>
            <a:r>
              <a:rPr lang="hu-HU" sz="3200" dirty="0"/>
              <a:t> </a:t>
            </a:r>
            <a:r>
              <a:rPr lang="hu-HU" sz="3200" dirty="0" err="1"/>
              <a:t>Oligopeptidase</a:t>
            </a:r>
            <a:r>
              <a:rPr lang="hu-HU" sz="3200" dirty="0"/>
              <a:t>: An </a:t>
            </a:r>
            <a:r>
              <a:rPr lang="hu-HU" sz="3200" dirty="0" err="1"/>
              <a:t>Unusual</a:t>
            </a:r>
            <a:r>
              <a:rPr lang="hu-HU" sz="3200" dirty="0"/>
              <a:t> </a:t>
            </a:r>
            <a:r>
              <a:rPr lang="hu-HU" sz="3200" dirty="0">
                <a:latin typeface="Calibri"/>
              </a:rPr>
              <a:t>β</a:t>
            </a:r>
            <a:r>
              <a:rPr lang="hu-HU" sz="3200" dirty="0"/>
              <a:t>-Propeller </a:t>
            </a:r>
            <a:r>
              <a:rPr lang="hu-HU" sz="3200" dirty="0" err="1"/>
              <a:t>Domain</a:t>
            </a:r>
            <a:r>
              <a:rPr lang="hu-HU" sz="3200" dirty="0"/>
              <a:t> </a:t>
            </a:r>
            <a:r>
              <a:rPr lang="hu-HU" sz="3200" dirty="0" err="1"/>
              <a:t>Regulates</a:t>
            </a:r>
            <a:r>
              <a:rPr lang="hu-HU" sz="3200" dirty="0"/>
              <a:t> </a:t>
            </a:r>
            <a:r>
              <a:rPr lang="hu-HU" sz="3200" dirty="0" err="1"/>
              <a:t>Proteolysis</a:t>
            </a:r>
            <a:endParaRPr lang="hu-HU" sz="3200" dirty="0"/>
          </a:p>
        </p:txBody>
      </p:sp>
      <p:sp>
        <p:nvSpPr>
          <p:cNvPr id="5" name="Espace réservé du pied de page 4"/>
          <p:cNvSpPr>
            <a:spLocks noGrp="1"/>
          </p:cNvSpPr>
          <p:nvPr>
            <p:ph type="ftr" sz="quarter" idx="15"/>
          </p:nvPr>
        </p:nvSpPr>
        <p:spPr/>
        <p:txBody>
          <a:bodyPr/>
          <a:lstStyle/>
          <a:p>
            <a:r>
              <a:rPr lang="en-US"/>
              <a:t>Occam borotvája vagy gépi tanulás? - Szeged 2024 március 7</a:t>
            </a:r>
            <a:endParaRPr lang="fr-FR" dirty="0"/>
          </a:p>
        </p:txBody>
      </p:sp>
      <p:sp>
        <p:nvSpPr>
          <p:cNvPr id="6" name="Espace réservé du numéro de diapositive 5"/>
          <p:cNvSpPr>
            <a:spLocks noGrp="1"/>
          </p:cNvSpPr>
          <p:nvPr>
            <p:ph type="sldNum" sz="quarter" idx="16"/>
          </p:nvPr>
        </p:nvSpPr>
        <p:spPr/>
        <p:txBody>
          <a:bodyPr/>
          <a:lstStyle/>
          <a:p>
            <a:fld id="{980E94A8-0648-D043-B8F7-3AFA110B04BE}" type="slidenum">
              <a:rPr lang="fr-FR" smtClean="0"/>
              <a:pPr/>
              <a:t>12</a:t>
            </a:fld>
            <a:endParaRPr lang="fr-FR" dirty="0"/>
          </a:p>
        </p:txBody>
      </p:sp>
      <p:sp>
        <p:nvSpPr>
          <p:cNvPr id="7" name="Espace réservé du contenu 6"/>
          <p:cNvSpPr>
            <a:spLocks noGrp="1"/>
          </p:cNvSpPr>
          <p:nvPr>
            <p:ph idx="17"/>
          </p:nvPr>
        </p:nvSpPr>
        <p:spPr/>
        <p:txBody>
          <a:bodyPr>
            <a:noAutofit/>
          </a:bodyPr>
          <a:lstStyle/>
          <a:p>
            <a:r>
              <a:rPr lang="hu-HU" sz="2400" dirty="0"/>
              <a:t>Fülöp V, </a:t>
            </a:r>
            <a:r>
              <a:rPr lang="fr-FR" sz="2400" dirty="0"/>
              <a:t>Böcskei Z, </a:t>
            </a:r>
            <a:r>
              <a:rPr lang="hu-HU" sz="2400" dirty="0"/>
              <a:t>Polgár L. </a:t>
            </a:r>
            <a:r>
              <a:rPr lang="hu-HU" sz="2400" dirty="0" err="1"/>
              <a:t>Cell</a:t>
            </a:r>
            <a:r>
              <a:rPr lang="hu-HU" sz="2400" dirty="0"/>
              <a:t>, 1998 </a:t>
            </a:r>
            <a:r>
              <a:rPr lang="hu-HU" sz="2400" dirty="0" err="1"/>
              <a:t>Vol</a:t>
            </a:r>
            <a:r>
              <a:rPr lang="hu-HU" sz="2400" dirty="0"/>
              <a:t>. 94, 161–170, </a:t>
            </a:r>
            <a:r>
              <a:rPr lang="hu-HU" sz="2400" dirty="0" err="1"/>
              <a:t>July</a:t>
            </a:r>
            <a:r>
              <a:rPr lang="hu-HU" sz="2400" dirty="0"/>
              <a:t> 24</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6683" y="1418109"/>
            <a:ext cx="3308519" cy="417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89024"/>
            <a:ext cx="3328827" cy="4729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Grp="1" noChangeAspect="1" noChangeArrowheads="1"/>
          </p:cNvPicPr>
          <p:nvPr>
            <p:ph idx="13"/>
          </p:nvPr>
        </p:nvPicPr>
        <p:blipFill>
          <a:blip r:embed="rId5">
            <a:extLst>
              <a:ext uri="{28A0092B-C50C-407E-A947-70E740481C1C}">
                <a14:useLocalDpi xmlns:a14="http://schemas.microsoft.com/office/drawing/2010/main" val="0"/>
              </a:ext>
            </a:extLst>
          </a:blip>
          <a:srcRect/>
          <a:stretch>
            <a:fillRect/>
          </a:stretch>
        </p:blipFill>
        <p:spPr bwMode="auto">
          <a:xfrm>
            <a:off x="8331754" y="943243"/>
            <a:ext cx="3106289" cy="2832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5524" y="3775645"/>
            <a:ext cx="2972709" cy="3001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8234" y="4095964"/>
            <a:ext cx="1339617" cy="276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140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8322" y="190651"/>
            <a:ext cx="12094756" cy="886396"/>
          </a:xfrm>
        </p:spPr>
        <p:txBody>
          <a:bodyPr>
            <a:normAutofit fontScale="90000"/>
          </a:bodyPr>
          <a:lstStyle/>
          <a:p>
            <a:pPr algn="ctr"/>
            <a:r>
              <a:rPr lang="hu-HU" sz="2900" dirty="0"/>
              <a:t>A </a:t>
            </a:r>
            <a:r>
              <a:rPr lang="hu-HU" sz="2900" dirty="0" err="1"/>
              <a:t>renin</a:t>
            </a:r>
            <a:r>
              <a:rPr lang="hu-HU" sz="2900" dirty="0"/>
              <a:t> inhibitoroktól a </a:t>
            </a:r>
            <a:r>
              <a:rPr lang="hu-HU" sz="2900" dirty="0" err="1"/>
              <a:t>renin-angiotensin</a:t>
            </a:r>
            <a:r>
              <a:rPr lang="hu-HU" sz="2900" dirty="0"/>
              <a:t> jelátviteli út leghatékonyabb blokkolását vártuk </a:t>
            </a:r>
          </a:p>
        </p:txBody>
      </p:sp>
      <p:sp>
        <p:nvSpPr>
          <p:cNvPr id="4" name="Espace réservé de la date 3"/>
          <p:cNvSpPr>
            <a:spLocks noGrp="1"/>
          </p:cNvSpPr>
          <p:nvPr>
            <p:ph type="dt" sz="half" idx="14"/>
          </p:nvPr>
        </p:nvSpPr>
        <p:spPr>
          <a:xfrm>
            <a:off x="10284664" y="6030607"/>
            <a:ext cx="1035587" cy="164148"/>
          </a:xfrm>
        </p:spPr>
        <p:txBody>
          <a:bodyPr/>
          <a:lstStyle/>
          <a:p>
            <a:r>
              <a:rPr lang="en-US"/>
              <a:t>03/01/2019 </a:t>
            </a:r>
            <a:endParaRPr lang="fr-FR" dirty="0"/>
          </a:p>
        </p:txBody>
      </p:sp>
      <p:sp>
        <p:nvSpPr>
          <p:cNvPr id="5" name="Espace réservé du pied de page 4"/>
          <p:cNvSpPr>
            <a:spLocks noGrp="1"/>
          </p:cNvSpPr>
          <p:nvPr>
            <p:ph type="ftr" sz="quarter" idx="15"/>
          </p:nvPr>
        </p:nvSpPr>
        <p:spPr>
          <a:xfrm>
            <a:off x="1671783" y="6030607"/>
            <a:ext cx="8848436" cy="164148"/>
          </a:xfrm>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endParaRPr lang="fr-FR" dirty="0"/>
          </a:p>
        </p:txBody>
      </p:sp>
      <p:sp>
        <p:nvSpPr>
          <p:cNvPr id="6" name="Espace réservé du numéro de diapositive 5"/>
          <p:cNvSpPr>
            <a:spLocks noGrp="1"/>
          </p:cNvSpPr>
          <p:nvPr>
            <p:ph type="sldNum" sz="quarter" idx="16"/>
          </p:nvPr>
        </p:nvSpPr>
        <p:spPr>
          <a:xfrm>
            <a:off x="11289993" y="6030607"/>
            <a:ext cx="414748" cy="164148"/>
          </a:xfrm>
        </p:spPr>
        <p:txBody>
          <a:bodyPr/>
          <a:lstStyle/>
          <a:p>
            <a:fld id="{980E94A8-0648-D043-B8F7-3AFA110B04BE}" type="slidenum">
              <a:rPr lang="fr-FR" smtClean="0"/>
              <a:pPr/>
              <a:t>13</a:t>
            </a:fld>
            <a:endParaRPr lang="fr-FR" dirty="0"/>
          </a:p>
        </p:txBody>
      </p:sp>
      <p:sp>
        <p:nvSpPr>
          <p:cNvPr id="8" name="Text Box 5"/>
          <p:cNvSpPr txBox="1">
            <a:spLocks noChangeArrowheads="1"/>
          </p:cNvSpPr>
          <p:nvPr/>
        </p:nvSpPr>
        <p:spPr bwMode="auto">
          <a:xfrm>
            <a:off x="304801" y="1961790"/>
            <a:ext cx="2012089"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b="1">
                <a:solidFill>
                  <a:srgbClr val="0066FF"/>
                </a:solidFill>
                <a:latin typeface="Arial" pitchFamily="34" charset="0"/>
              </a:rPr>
              <a:t>Angio</a:t>
            </a:r>
          </a:p>
          <a:p>
            <a:pPr defTabSz="1219170" fontAlgn="base">
              <a:spcBef>
                <a:spcPct val="0"/>
              </a:spcBef>
              <a:spcAft>
                <a:spcPct val="0"/>
              </a:spcAft>
            </a:pPr>
            <a:r>
              <a:rPr lang="de-DE" altLang="en-US" sz="2400" b="1">
                <a:solidFill>
                  <a:srgbClr val="0066FF"/>
                </a:solidFill>
                <a:latin typeface="Arial" pitchFamily="34" charset="0"/>
              </a:rPr>
              <a:t>tensionogen</a:t>
            </a:r>
            <a:endParaRPr lang="en-US" altLang="en-US" sz="2400" b="1">
              <a:solidFill>
                <a:srgbClr val="0066FF"/>
              </a:solidFill>
              <a:latin typeface="Arial" pitchFamily="34" charset="0"/>
            </a:endParaRPr>
          </a:p>
        </p:txBody>
      </p:sp>
      <p:sp>
        <p:nvSpPr>
          <p:cNvPr id="9" name="Text Box 6"/>
          <p:cNvSpPr txBox="1">
            <a:spLocks noChangeArrowheads="1"/>
          </p:cNvSpPr>
          <p:nvPr/>
        </p:nvSpPr>
        <p:spPr bwMode="auto">
          <a:xfrm>
            <a:off x="3454404" y="2191069"/>
            <a:ext cx="12250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b="1">
                <a:solidFill>
                  <a:srgbClr val="0066FF"/>
                </a:solidFill>
                <a:latin typeface="Arial" pitchFamily="34" charset="0"/>
              </a:rPr>
              <a:t>Angio I</a:t>
            </a:r>
            <a:endParaRPr lang="en-US" altLang="en-US" sz="2400" b="1">
              <a:solidFill>
                <a:srgbClr val="0066FF"/>
              </a:solidFill>
              <a:latin typeface="Arial" pitchFamily="34" charset="0"/>
            </a:endParaRPr>
          </a:p>
        </p:txBody>
      </p:sp>
      <p:sp>
        <p:nvSpPr>
          <p:cNvPr id="10" name="Text Box 7"/>
          <p:cNvSpPr txBox="1">
            <a:spLocks noChangeArrowheads="1"/>
          </p:cNvSpPr>
          <p:nvPr/>
        </p:nvSpPr>
        <p:spPr bwMode="auto">
          <a:xfrm>
            <a:off x="5791203" y="2191069"/>
            <a:ext cx="130997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b="1">
                <a:solidFill>
                  <a:srgbClr val="0066FF"/>
                </a:solidFill>
                <a:latin typeface="Arial" pitchFamily="34" charset="0"/>
              </a:rPr>
              <a:t>Angio II</a:t>
            </a:r>
            <a:endParaRPr lang="en-US" altLang="en-US" sz="2400" b="1">
              <a:solidFill>
                <a:srgbClr val="0066FF"/>
              </a:solidFill>
              <a:latin typeface="Arial" pitchFamily="34" charset="0"/>
            </a:endParaRPr>
          </a:p>
        </p:txBody>
      </p:sp>
      <p:sp>
        <p:nvSpPr>
          <p:cNvPr id="11" name="Text Box 8"/>
          <p:cNvSpPr txBox="1">
            <a:spLocks noChangeArrowheads="1"/>
          </p:cNvSpPr>
          <p:nvPr/>
        </p:nvSpPr>
        <p:spPr bwMode="auto">
          <a:xfrm>
            <a:off x="5858934" y="3235645"/>
            <a:ext cx="170912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a:solidFill>
                  <a:srgbClr val="0066FF"/>
                </a:solidFill>
                <a:latin typeface="Arial" pitchFamily="34" charset="0"/>
              </a:rPr>
              <a:t>Angio (3-8)</a:t>
            </a:r>
            <a:endParaRPr lang="en-US" altLang="en-US" sz="2400">
              <a:solidFill>
                <a:srgbClr val="0066FF"/>
              </a:solidFill>
              <a:latin typeface="Arial" pitchFamily="34" charset="0"/>
            </a:endParaRPr>
          </a:p>
        </p:txBody>
      </p:sp>
      <p:sp>
        <p:nvSpPr>
          <p:cNvPr id="12" name="Text Box 9"/>
          <p:cNvSpPr txBox="1">
            <a:spLocks noChangeArrowheads="1"/>
          </p:cNvSpPr>
          <p:nvPr/>
        </p:nvSpPr>
        <p:spPr bwMode="auto">
          <a:xfrm>
            <a:off x="5774267" y="4283394"/>
            <a:ext cx="18806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a:solidFill>
                  <a:srgbClr val="0066FF"/>
                </a:solidFill>
                <a:latin typeface="Arial" pitchFamily="34" charset="0"/>
              </a:rPr>
              <a:t>Angio (31-7)</a:t>
            </a:r>
            <a:endParaRPr lang="en-US" altLang="en-US" sz="2400">
              <a:solidFill>
                <a:srgbClr val="0066FF"/>
              </a:solidFill>
              <a:latin typeface="Arial" pitchFamily="34" charset="0"/>
            </a:endParaRPr>
          </a:p>
        </p:txBody>
      </p:sp>
      <p:sp>
        <p:nvSpPr>
          <p:cNvPr id="13" name="Freeform 10"/>
          <p:cNvSpPr>
            <a:spLocks/>
          </p:cNvSpPr>
          <p:nvPr/>
        </p:nvSpPr>
        <p:spPr bwMode="auto">
          <a:xfrm>
            <a:off x="4673600" y="1388257"/>
            <a:ext cx="1219200" cy="645415"/>
          </a:xfrm>
          <a:custGeom>
            <a:avLst/>
            <a:gdLst>
              <a:gd name="T0" fmla="*/ 0 w 576"/>
              <a:gd name="T1" fmla="*/ 0 h 336"/>
              <a:gd name="T2" fmla="*/ 457200 w 576"/>
              <a:gd name="T3" fmla="*/ 533400 h 336"/>
              <a:gd name="T4" fmla="*/ 914400 w 576"/>
              <a:gd name="T5" fmla="*/ 0 h 336"/>
              <a:gd name="T6" fmla="*/ 0 60000 65536"/>
              <a:gd name="T7" fmla="*/ 0 60000 65536"/>
              <a:gd name="T8" fmla="*/ 0 60000 65536"/>
            </a:gdLst>
            <a:ahLst/>
            <a:cxnLst>
              <a:cxn ang="T6">
                <a:pos x="T0" y="T1"/>
              </a:cxn>
              <a:cxn ang="T7">
                <a:pos x="T2" y="T3"/>
              </a:cxn>
              <a:cxn ang="T8">
                <a:pos x="T4" y="T5"/>
              </a:cxn>
            </a:cxnLst>
            <a:rect l="0" t="0" r="r" b="b"/>
            <a:pathLst>
              <a:path w="576" h="336">
                <a:moveTo>
                  <a:pt x="0" y="0"/>
                </a:moveTo>
                <a:cubicBezTo>
                  <a:pt x="96" y="168"/>
                  <a:pt x="192" y="336"/>
                  <a:pt x="288" y="336"/>
                </a:cubicBezTo>
                <a:cubicBezTo>
                  <a:pt x="384" y="336"/>
                  <a:pt x="480" y="168"/>
                  <a:pt x="576" y="0"/>
                </a:cubicBezTo>
              </a:path>
            </a:pathLst>
          </a:custGeom>
          <a:noFill/>
          <a:ln w="19050" cmpd="sng">
            <a:solidFill>
              <a:schemeClr val="bg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14" name="Line 11"/>
          <p:cNvSpPr>
            <a:spLocks noChangeShapeType="1"/>
          </p:cNvSpPr>
          <p:nvPr/>
        </p:nvSpPr>
        <p:spPr bwMode="auto">
          <a:xfrm>
            <a:off x="2438400" y="2418988"/>
            <a:ext cx="812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15" name="Line 12"/>
          <p:cNvSpPr>
            <a:spLocks noChangeShapeType="1"/>
          </p:cNvSpPr>
          <p:nvPr/>
        </p:nvSpPr>
        <p:spPr bwMode="auto">
          <a:xfrm>
            <a:off x="4775200" y="2418988"/>
            <a:ext cx="8128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16" name="Text Box 13"/>
          <p:cNvSpPr txBox="1">
            <a:spLocks noChangeArrowheads="1"/>
          </p:cNvSpPr>
          <p:nvPr/>
        </p:nvSpPr>
        <p:spPr bwMode="auto">
          <a:xfrm>
            <a:off x="4775205" y="1843861"/>
            <a:ext cx="886781"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667">
                <a:solidFill>
                  <a:srgbClr val="33CC33"/>
                </a:solidFill>
                <a:latin typeface="Arial" pitchFamily="34" charset="0"/>
              </a:rPr>
              <a:t>ACE</a:t>
            </a:r>
            <a:endParaRPr lang="en-US" altLang="en-US" sz="2667">
              <a:solidFill>
                <a:srgbClr val="33CC33"/>
              </a:solidFill>
              <a:latin typeface="Arial" pitchFamily="34" charset="0"/>
            </a:endParaRPr>
          </a:p>
        </p:txBody>
      </p:sp>
      <p:sp>
        <p:nvSpPr>
          <p:cNvPr id="17" name="Text Box 14"/>
          <p:cNvSpPr txBox="1">
            <a:spLocks noChangeArrowheads="1"/>
          </p:cNvSpPr>
          <p:nvPr/>
        </p:nvSpPr>
        <p:spPr bwMode="auto">
          <a:xfrm>
            <a:off x="4368800" y="2743973"/>
            <a:ext cx="1632178"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667">
                <a:solidFill>
                  <a:srgbClr val="33CC33"/>
                </a:solidFill>
                <a:latin typeface="Arial" pitchFamily="34" charset="0"/>
              </a:rPr>
              <a:t>Chymase</a:t>
            </a:r>
            <a:endParaRPr lang="en-US" altLang="en-US" sz="2667">
              <a:solidFill>
                <a:srgbClr val="33CC33"/>
              </a:solidFill>
              <a:latin typeface="Arial" pitchFamily="34" charset="0"/>
            </a:endParaRPr>
          </a:p>
        </p:txBody>
      </p:sp>
      <p:sp>
        <p:nvSpPr>
          <p:cNvPr id="18" name="Line 15"/>
          <p:cNvSpPr>
            <a:spLocks noChangeShapeType="1"/>
          </p:cNvSpPr>
          <p:nvPr/>
        </p:nvSpPr>
        <p:spPr bwMode="auto">
          <a:xfrm>
            <a:off x="6502400" y="2515253"/>
            <a:ext cx="0" cy="82981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19" name="Line 16"/>
          <p:cNvSpPr>
            <a:spLocks noChangeShapeType="1"/>
          </p:cNvSpPr>
          <p:nvPr/>
        </p:nvSpPr>
        <p:spPr bwMode="auto">
          <a:xfrm>
            <a:off x="6502400" y="3582053"/>
            <a:ext cx="0" cy="82981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20" name="Freeform 17"/>
          <p:cNvSpPr>
            <a:spLocks/>
          </p:cNvSpPr>
          <p:nvPr/>
        </p:nvSpPr>
        <p:spPr bwMode="auto">
          <a:xfrm>
            <a:off x="4267200" y="2563261"/>
            <a:ext cx="1828800" cy="276607"/>
          </a:xfrm>
          <a:custGeom>
            <a:avLst/>
            <a:gdLst>
              <a:gd name="T0" fmla="*/ 0 w 864"/>
              <a:gd name="T1" fmla="*/ 0 h 144"/>
              <a:gd name="T2" fmla="*/ 685800 w 864"/>
              <a:gd name="T3" fmla="*/ 228600 h 144"/>
              <a:gd name="T4" fmla="*/ 1371600 w 864"/>
              <a:gd name="T5" fmla="*/ 0 h 144"/>
              <a:gd name="T6" fmla="*/ 0 60000 65536"/>
              <a:gd name="T7" fmla="*/ 0 60000 65536"/>
              <a:gd name="T8" fmla="*/ 0 60000 65536"/>
            </a:gdLst>
            <a:ahLst/>
            <a:cxnLst>
              <a:cxn ang="T6">
                <a:pos x="T0" y="T1"/>
              </a:cxn>
              <a:cxn ang="T7">
                <a:pos x="T2" y="T3"/>
              </a:cxn>
              <a:cxn ang="T8">
                <a:pos x="T4" y="T5"/>
              </a:cxn>
            </a:cxnLst>
            <a:rect l="0" t="0" r="r" b="b"/>
            <a:pathLst>
              <a:path w="864" h="144">
                <a:moveTo>
                  <a:pt x="0" y="0"/>
                </a:moveTo>
                <a:cubicBezTo>
                  <a:pt x="144" y="72"/>
                  <a:pt x="288" y="144"/>
                  <a:pt x="432" y="144"/>
                </a:cubicBezTo>
                <a:cubicBezTo>
                  <a:pt x="576" y="144"/>
                  <a:pt x="720" y="72"/>
                  <a:pt x="864" y="0"/>
                </a:cubicBezTo>
              </a:path>
            </a:pathLst>
          </a:custGeom>
          <a:noFill/>
          <a:ln w="28575" cmpd="sng">
            <a:solidFill>
              <a:srgbClr val="00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21" name="Freeform 18"/>
          <p:cNvSpPr>
            <a:spLocks/>
          </p:cNvSpPr>
          <p:nvPr/>
        </p:nvSpPr>
        <p:spPr bwMode="auto">
          <a:xfrm>
            <a:off x="3793067" y="2395239"/>
            <a:ext cx="1896533" cy="2212848"/>
          </a:xfrm>
          <a:custGeom>
            <a:avLst/>
            <a:gdLst>
              <a:gd name="T0" fmla="*/ 203200 w 896"/>
              <a:gd name="T1" fmla="*/ 0 h 1152"/>
              <a:gd name="T2" fmla="*/ 203200 w 896"/>
              <a:gd name="T3" fmla="*/ 685800 h 1152"/>
              <a:gd name="T4" fmla="*/ 1422400 w 896"/>
              <a:gd name="T5" fmla="*/ 1828800 h 1152"/>
              <a:gd name="T6" fmla="*/ 0 60000 65536"/>
              <a:gd name="T7" fmla="*/ 0 60000 65536"/>
              <a:gd name="T8" fmla="*/ 0 60000 65536"/>
            </a:gdLst>
            <a:ahLst/>
            <a:cxnLst>
              <a:cxn ang="T6">
                <a:pos x="T0" y="T1"/>
              </a:cxn>
              <a:cxn ang="T7">
                <a:pos x="T2" y="T3"/>
              </a:cxn>
              <a:cxn ang="T8">
                <a:pos x="T4" y="T5"/>
              </a:cxn>
            </a:cxnLst>
            <a:rect l="0" t="0" r="r" b="b"/>
            <a:pathLst>
              <a:path w="896" h="1152">
                <a:moveTo>
                  <a:pt x="128" y="0"/>
                </a:moveTo>
                <a:cubicBezTo>
                  <a:pt x="64" y="120"/>
                  <a:pt x="0" y="240"/>
                  <a:pt x="128" y="432"/>
                </a:cubicBezTo>
                <a:cubicBezTo>
                  <a:pt x="256" y="624"/>
                  <a:pt x="576" y="888"/>
                  <a:pt x="896" y="1152"/>
                </a:cubicBezTo>
              </a:path>
            </a:pathLst>
          </a:custGeom>
          <a:noFill/>
          <a:ln w="28575" cmpd="sng">
            <a:solidFill>
              <a:srgbClr val="0099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22" name="Text Box 19"/>
          <p:cNvSpPr txBox="1">
            <a:spLocks noChangeArrowheads="1"/>
          </p:cNvSpPr>
          <p:nvPr/>
        </p:nvSpPr>
        <p:spPr bwMode="auto">
          <a:xfrm>
            <a:off x="2235205" y="1905773"/>
            <a:ext cx="1247457" cy="502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667" b="1">
                <a:solidFill>
                  <a:srgbClr val="33CC33"/>
                </a:solidFill>
                <a:latin typeface="Arial" pitchFamily="34" charset="0"/>
              </a:rPr>
              <a:t>RENIN</a:t>
            </a:r>
            <a:endParaRPr lang="en-US" altLang="en-US" sz="2667" b="1">
              <a:solidFill>
                <a:srgbClr val="33CC33"/>
              </a:solidFill>
              <a:latin typeface="Arial" pitchFamily="34" charset="0"/>
            </a:endParaRPr>
          </a:p>
        </p:txBody>
      </p:sp>
      <p:sp>
        <p:nvSpPr>
          <p:cNvPr id="23" name="Text Box 20"/>
          <p:cNvSpPr txBox="1">
            <a:spLocks noChangeArrowheads="1"/>
          </p:cNvSpPr>
          <p:nvPr/>
        </p:nvSpPr>
        <p:spPr bwMode="auto">
          <a:xfrm>
            <a:off x="3759200" y="2133012"/>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24" name="Text Box 21"/>
          <p:cNvSpPr txBox="1">
            <a:spLocks noChangeArrowheads="1"/>
          </p:cNvSpPr>
          <p:nvPr/>
        </p:nvSpPr>
        <p:spPr bwMode="auto">
          <a:xfrm>
            <a:off x="6182785" y="2118724"/>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25" name="Text Box 22"/>
          <p:cNvSpPr txBox="1">
            <a:spLocks noChangeArrowheads="1"/>
          </p:cNvSpPr>
          <p:nvPr/>
        </p:nvSpPr>
        <p:spPr bwMode="auto">
          <a:xfrm>
            <a:off x="6197600" y="3137900"/>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26" name="Text Box 23"/>
          <p:cNvSpPr txBox="1">
            <a:spLocks noChangeArrowheads="1"/>
          </p:cNvSpPr>
          <p:nvPr/>
        </p:nvSpPr>
        <p:spPr bwMode="auto">
          <a:xfrm>
            <a:off x="6235700" y="4204700"/>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27" name="Line 24"/>
          <p:cNvSpPr>
            <a:spLocks noChangeShapeType="1"/>
          </p:cNvSpPr>
          <p:nvPr/>
        </p:nvSpPr>
        <p:spPr bwMode="auto">
          <a:xfrm flipV="1">
            <a:off x="7315200" y="1685055"/>
            <a:ext cx="1117600" cy="737616"/>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28" name="Text Box 25"/>
          <p:cNvSpPr txBox="1">
            <a:spLocks noChangeArrowheads="1"/>
          </p:cNvSpPr>
          <p:nvPr/>
        </p:nvSpPr>
        <p:spPr bwMode="auto">
          <a:xfrm>
            <a:off x="9366253" y="935357"/>
            <a:ext cx="10114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b="1">
                <a:solidFill>
                  <a:srgbClr val="0066FF"/>
                </a:solidFill>
                <a:latin typeface="Arial" pitchFamily="34" charset="0"/>
              </a:rPr>
              <a:t>AT</a:t>
            </a:r>
            <a:r>
              <a:rPr lang="de-DE" altLang="en-US" sz="2400" b="1" baseline="-25000">
                <a:solidFill>
                  <a:srgbClr val="0066FF"/>
                </a:solidFill>
                <a:latin typeface="Arial" pitchFamily="34" charset="0"/>
              </a:rPr>
              <a:t>1</a:t>
            </a:r>
            <a:r>
              <a:rPr lang="de-DE" altLang="en-US" sz="2400" b="1">
                <a:solidFill>
                  <a:srgbClr val="0066FF"/>
                </a:solidFill>
                <a:latin typeface="Arial" pitchFamily="34" charset="0"/>
              </a:rPr>
              <a:t>-R</a:t>
            </a:r>
            <a:endParaRPr lang="en-US" altLang="en-US" sz="2400" b="1">
              <a:solidFill>
                <a:srgbClr val="0066FF"/>
              </a:solidFill>
              <a:latin typeface="Arial" pitchFamily="34" charset="0"/>
            </a:endParaRPr>
          </a:p>
        </p:txBody>
      </p:sp>
      <p:sp>
        <p:nvSpPr>
          <p:cNvPr id="29" name="Text Box 26"/>
          <p:cNvSpPr txBox="1">
            <a:spLocks noChangeArrowheads="1"/>
          </p:cNvSpPr>
          <p:nvPr/>
        </p:nvSpPr>
        <p:spPr bwMode="auto">
          <a:xfrm>
            <a:off x="8734014" y="1208408"/>
            <a:ext cx="2352439"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algn="ctr" defTabSz="1219170" fontAlgn="base">
              <a:spcBef>
                <a:spcPct val="0"/>
              </a:spcBef>
              <a:spcAft>
                <a:spcPct val="0"/>
              </a:spcAft>
            </a:pPr>
            <a:r>
              <a:rPr lang="de-DE" altLang="en-US" sz="2133">
                <a:solidFill>
                  <a:srgbClr val="0066FF"/>
                </a:solidFill>
                <a:latin typeface="Arial" pitchFamily="34" charset="0"/>
              </a:rPr>
              <a:t>(Vasoconstriction)</a:t>
            </a:r>
          </a:p>
          <a:p>
            <a:pPr algn="ctr" defTabSz="1219170" fontAlgn="base">
              <a:spcBef>
                <a:spcPct val="0"/>
              </a:spcBef>
              <a:spcAft>
                <a:spcPct val="0"/>
              </a:spcAft>
            </a:pPr>
            <a:r>
              <a:rPr lang="de-DE" altLang="en-US" sz="2133">
                <a:solidFill>
                  <a:srgbClr val="0066FF"/>
                </a:solidFill>
                <a:latin typeface="Arial" pitchFamily="34" charset="0"/>
              </a:rPr>
              <a:t>(Aldo-release)</a:t>
            </a:r>
            <a:endParaRPr lang="en-US" altLang="en-US" sz="2133">
              <a:solidFill>
                <a:srgbClr val="0066FF"/>
              </a:solidFill>
              <a:latin typeface="Arial" pitchFamily="34" charset="0"/>
            </a:endParaRPr>
          </a:p>
        </p:txBody>
      </p:sp>
      <p:sp>
        <p:nvSpPr>
          <p:cNvPr id="30" name="Text Box 27"/>
          <p:cNvSpPr txBox="1">
            <a:spLocks noChangeArrowheads="1"/>
          </p:cNvSpPr>
          <p:nvPr/>
        </p:nvSpPr>
        <p:spPr bwMode="auto">
          <a:xfrm>
            <a:off x="9366253" y="1925957"/>
            <a:ext cx="10114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b="1">
                <a:solidFill>
                  <a:srgbClr val="0066FF"/>
                </a:solidFill>
                <a:latin typeface="Arial" pitchFamily="34" charset="0"/>
              </a:rPr>
              <a:t>AT</a:t>
            </a:r>
            <a:r>
              <a:rPr lang="de-DE" altLang="en-US" sz="2400" b="1" baseline="-25000">
                <a:solidFill>
                  <a:srgbClr val="0066FF"/>
                </a:solidFill>
                <a:latin typeface="Arial" pitchFamily="34" charset="0"/>
              </a:rPr>
              <a:t>2</a:t>
            </a:r>
            <a:r>
              <a:rPr lang="de-DE" altLang="en-US" sz="2400" b="1">
                <a:solidFill>
                  <a:srgbClr val="0066FF"/>
                </a:solidFill>
                <a:latin typeface="Arial" pitchFamily="34" charset="0"/>
              </a:rPr>
              <a:t>-R</a:t>
            </a:r>
            <a:endParaRPr lang="en-US" altLang="en-US" sz="2400" b="1">
              <a:solidFill>
                <a:srgbClr val="0066FF"/>
              </a:solidFill>
              <a:latin typeface="Arial" pitchFamily="34" charset="0"/>
            </a:endParaRPr>
          </a:p>
        </p:txBody>
      </p:sp>
      <p:sp>
        <p:nvSpPr>
          <p:cNvPr id="31" name="Text Box 28"/>
          <p:cNvSpPr txBox="1">
            <a:spLocks noChangeArrowheads="1"/>
          </p:cNvSpPr>
          <p:nvPr/>
        </p:nvSpPr>
        <p:spPr bwMode="auto">
          <a:xfrm>
            <a:off x="8728952" y="2158185"/>
            <a:ext cx="2358338" cy="10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algn="ctr" defTabSz="1219170" fontAlgn="base">
              <a:spcBef>
                <a:spcPct val="0"/>
              </a:spcBef>
              <a:spcAft>
                <a:spcPct val="0"/>
              </a:spcAft>
            </a:pPr>
            <a:r>
              <a:rPr lang="de-DE" altLang="en-US" sz="2133">
                <a:solidFill>
                  <a:srgbClr val="0066FF"/>
                </a:solidFill>
                <a:latin typeface="Arial" pitchFamily="34" charset="0"/>
              </a:rPr>
              <a:t>(Antiproliferative)</a:t>
            </a:r>
          </a:p>
          <a:p>
            <a:pPr algn="ctr" defTabSz="1219170" fontAlgn="base">
              <a:spcBef>
                <a:spcPct val="0"/>
              </a:spcBef>
              <a:spcAft>
                <a:spcPct val="0"/>
              </a:spcAft>
            </a:pPr>
            <a:r>
              <a:rPr lang="de-DE" altLang="en-US" sz="2133">
                <a:solidFill>
                  <a:srgbClr val="0066FF"/>
                </a:solidFill>
                <a:latin typeface="Arial" pitchFamily="34" charset="0"/>
              </a:rPr>
              <a:t>(Proinflammatory)</a:t>
            </a:r>
          </a:p>
          <a:p>
            <a:pPr algn="ctr" defTabSz="1219170" fontAlgn="base">
              <a:spcBef>
                <a:spcPct val="0"/>
              </a:spcBef>
              <a:spcAft>
                <a:spcPct val="0"/>
              </a:spcAft>
            </a:pPr>
            <a:r>
              <a:rPr lang="de-DE" altLang="en-US" sz="2133">
                <a:solidFill>
                  <a:srgbClr val="0066FF"/>
                </a:solidFill>
                <a:latin typeface="Arial" pitchFamily="34" charset="0"/>
              </a:rPr>
              <a:t>(Apoptosis)</a:t>
            </a:r>
            <a:endParaRPr lang="en-US" altLang="en-US" sz="2133">
              <a:solidFill>
                <a:srgbClr val="0066FF"/>
              </a:solidFill>
              <a:latin typeface="Arial" pitchFamily="34" charset="0"/>
            </a:endParaRPr>
          </a:p>
        </p:txBody>
      </p:sp>
      <p:sp>
        <p:nvSpPr>
          <p:cNvPr id="32" name="Line 29"/>
          <p:cNvSpPr>
            <a:spLocks noChangeShapeType="1"/>
          </p:cNvSpPr>
          <p:nvPr/>
        </p:nvSpPr>
        <p:spPr bwMode="auto">
          <a:xfrm>
            <a:off x="7340600" y="2487061"/>
            <a:ext cx="1117600" cy="276607"/>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33" name="Line 30"/>
          <p:cNvSpPr>
            <a:spLocks noChangeShapeType="1"/>
          </p:cNvSpPr>
          <p:nvPr/>
        </p:nvSpPr>
        <p:spPr bwMode="auto">
          <a:xfrm>
            <a:off x="7620000" y="3501663"/>
            <a:ext cx="914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34" name="Text Box 31"/>
          <p:cNvSpPr txBox="1">
            <a:spLocks noChangeArrowheads="1"/>
          </p:cNvSpPr>
          <p:nvPr/>
        </p:nvSpPr>
        <p:spPr bwMode="auto">
          <a:xfrm>
            <a:off x="9347201" y="3235645"/>
            <a:ext cx="10114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b="1">
                <a:solidFill>
                  <a:srgbClr val="0066FF"/>
                </a:solidFill>
                <a:latin typeface="Arial" pitchFamily="34" charset="0"/>
              </a:rPr>
              <a:t>AT</a:t>
            </a:r>
            <a:r>
              <a:rPr lang="de-DE" altLang="en-US" sz="2400" b="1" baseline="-25000">
                <a:solidFill>
                  <a:srgbClr val="0066FF"/>
                </a:solidFill>
                <a:latin typeface="Arial" pitchFamily="34" charset="0"/>
              </a:rPr>
              <a:t>3</a:t>
            </a:r>
            <a:r>
              <a:rPr lang="de-DE" altLang="en-US" sz="2400" b="1">
                <a:solidFill>
                  <a:srgbClr val="0066FF"/>
                </a:solidFill>
                <a:latin typeface="Arial" pitchFamily="34" charset="0"/>
              </a:rPr>
              <a:t>-R</a:t>
            </a:r>
            <a:endParaRPr lang="en-US" altLang="en-US" sz="2400" b="1">
              <a:solidFill>
                <a:srgbClr val="0066FF"/>
              </a:solidFill>
              <a:latin typeface="Arial" pitchFamily="34" charset="0"/>
            </a:endParaRPr>
          </a:p>
        </p:txBody>
      </p:sp>
      <p:sp>
        <p:nvSpPr>
          <p:cNvPr id="35" name="Text Box 32"/>
          <p:cNvSpPr txBox="1">
            <a:spLocks noChangeArrowheads="1"/>
          </p:cNvSpPr>
          <p:nvPr/>
        </p:nvSpPr>
        <p:spPr bwMode="auto">
          <a:xfrm>
            <a:off x="8740609" y="3448372"/>
            <a:ext cx="2464136" cy="748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algn="ctr" defTabSz="1219170" fontAlgn="base">
              <a:spcBef>
                <a:spcPct val="0"/>
              </a:spcBef>
              <a:spcAft>
                <a:spcPct val="0"/>
              </a:spcAft>
            </a:pPr>
            <a:r>
              <a:rPr lang="de-DE" altLang="en-US" sz="2133">
                <a:solidFill>
                  <a:srgbClr val="0066FF"/>
                </a:solidFill>
                <a:latin typeface="Arial" pitchFamily="34" charset="0"/>
              </a:rPr>
              <a:t>(Renal function ?)</a:t>
            </a:r>
          </a:p>
          <a:p>
            <a:pPr algn="ctr" defTabSz="1219170" fontAlgn="base">
              <a:spcBef>
                <a:spcPct val="0"/>
              </a:spcBef>
              <a:spcAft>
                <a:spcPct val="0"/>
              </a:spcAft>
            </a:pPr>
            <a:r>
              <a:rPr lang="de-DE" altLang="en-US" sz="2133">
                <a:solidFill>
                  <a:srgbClr val="0066FF"/>
                </a:solidFill>
                <a:latin typeface="Arial" pitchFamily="34" charset="0"/>
              </a:rPr>
              <a:t>(Modulation of EC)</a:t>
            </a:r>
            <a:endParaRPr lang="en-US" altLang="en-US" sz="2133">
              <a:solidFill>
                <a:srgbClr val="0066FF"/>
              </a:solidFill>
              <a:latin typeface="Arial" pitchFamily="34" charset="0"/>
            </a:endParaRPr>
          </a:p>
        </p:txBody>
      </p:sp>
      <p:sp>
        <p:nvSpPr>
          <p:cNvPr id="36" name="Text Box 33"/>
          <p:cNvSpPr txBox="1">
            <a:spLocks noChangeArrowheads="1"/>
          </p:cNvSpPr>
          <p:nvPr/>
        </p:nvSpPr>
        <p:spPr bwMode="auto">
          <a:xfrm>
            <a:off x="9298519" y="4302445"/>
            <a:ext cx="10114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2400" b="1">
                <a:solidFill>
                  <a:srgbClr val="0066FF"/>
                </a:solidFill>
                <a:latin typeface="Arial" pitchFamily="34" charset="0"/>
              </a:rPr>
              <a:t>AT</a:t>
            </a:r>
            <a:r>
              <a:rPr lang="de-DE" altLang="en-US" sz="2400" b="1" baseline="-25000">
                <a:solidFill>
                  <a:srgbClr val="0066FF"/>
                </a:solidFill>
                <a:latin typeface="Arial" pitchFamily="34" charset="0"/>
              </a:rPr>
              <a:t>4</a:t>
            </a:r>
            <a:r>
              <a:rPr lang="de-DE" altLang="en-US" sz="2400" b="1">
                <a:solidFill>
                  <a:srgbClr val="0066FF"/>
                </a:solidFill>
                <a:latin typeface="Arial" pitchFamily="34" charset="0"/>
              </a:rPr>
              <a:t>-R</a:t>
            </a:r>
            <a:endParaRPr lang="en-US" altLang="en-US" sz="2400" b="1">
              <a:solidFill>
                <a:srgbClr val="0066FF"/>
              </a:solidFill>
              <a:latin typeface="Arial" pitchFamily="34" charset="0"/>
            </a:endParaRPr>
          </a:p>
        </p:txBody>
      </p:sp>
      <p:sp>
        <p:nvSpPr>
          <p:cNvPr id="37" name="Text Box 34"/>
          <p:cNvSpPr txBox="1">
            <a:spLocks noChangeArrowheads="1"/>
          </p:cNvSpPr>
          <p:nvPr/>
        </p:nvSpPr>
        <p:spPr bwMode="auto">
          <a:xfrm>
            <a:off x="8864538" y="4549640"/>
            <a:ext cx="2114681"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algn="ctr" defTabSz="1219170" fontAlgn="base">
              <a:spcBef>
                <a:spcPct val="0"/>
              </a:spcBef>
              <a:spcAft>
                <a:spcPct val="0"/>
              </a:spcAft>
            </a:pPr>
            <a:r>
              <a:rPr lang="de-DE" altLang="en-US" sz="2133">
                <a:solidFill>
                  <a:srgbClr val="0066FF"/>
                </a:solidFill>
                <a:latin typeface="Arial" pitchFamily="34" charset="0"/>
              </a:rPr>
              <a:t>(Renal function)</a:t>
            </a:r>
            <a:endParaRPr lang="en-US" altLang="en-US" sz="2133">
              <a:solidFill>
                <a:srgbClr val="0066FF"/>
              </a:solidFill>
              <a:latin typeface="Arial" pitchFamily="34" charset="0"/>
            </a:endParaRPr>
          </a:p>
        </p:txBody>
      </p:sp>
      <p:sp>
        <p:nvSpPr>
          <p:cNvPr id="38" name="Line 35"/>
          <p:cNvSpPr>
            <a:spLocks noChangeShapeType="1"/>
          </p:cNvSpPr>
          <p:nvPr/>
        </p:nvSpPr>
        <p:spPr bwMode="auto">
          <a:xfrm>
            <a:off x="7620000" y="4492263"/>
            <a:ext cx="9144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50000"/>
              </a:spcBef>
              <a:spcAft>
                <a:spcPct val="0"/>
              </a:spcAft>
            </a:pPr>
            <a:endParaRPr lang="en-US" sz="2133">
              <a:solidFill>
                <a:srgbClr val="1F60A9"/>
              </a:solidFill>
              <a:latin typeface="Courier" pitchFamily="49" charset="0"/>
            </a:endParaRPr>
          </a:p>
        </p:txBody>
      </p:sp>
      <p:sp>
        <p:nvSpPr>
          <p:cNvPr id="39" name="Text Box 36"/>
          <p:cNvSpPr txBox="1">
            <a:spLocks noChangeArrowheads="1"/>
          </p:cNvSpPr>
          <p:nvPr/>
        </p:nvSpPr>
        <p:spPr bwMode="auto">
          <a:xfrm>
            <a:off x="9599085" y="4188824"/>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40" name="Text Box 37"/>
          <p:cNvSpPr txBox="1">
            <a:spLocks noChangeArrowheads="1"/>
          </p:cNvSpPr>
          <p:nvPr/>
        </p:nvSpPr>
        <p:spPr bwMode="auto">
          <a:xfrm>
            <a:off x="9599085" y="3122024"/>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41" name="Text Box 38"/>
          <p:cNvSpPr txBox="1">
            <a:spLocks noChangeArrowheads="1"/>
          </p:cNvSpPr>
          <p:nvPr/>
        </p:nvSpPr>
        <p:spPr bwMode="auto">
          <a:xfrm>
            <a:off x="9652000" y="1859963"/>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42" name="Text Box 39"/>
          <p:cNvSpPr txBox="1">
            <a:spLocks noChangeArrowheads="1"/>
          </p:cNvSpPr>
          <p:nvPr/>
        </p:nvSpPr>
        <p:spPr bwMode="auto">
          <a:xfrm>
            <a:off x="9652000" y="845549"/>
            <a:ext cx="503664"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fontAlgn="base">
              <a:spcBef>
                <a:spcPct val="0"/>
              </a:spcBef>
              <a:spcAft>
                <a:spcPct val="0"/>
              </a:spcAft>
            </a:pPr>
            <a:r>
              <a:rPr lang="de-DE" altLang="en-US" sz="3733">
                <a:solidFill>
                  <a:srgbClr val="FF0000"/>
                </a:solidFill>
                <a:latin typeface="Arial" pitchFamily="34" charset="0"/>
              </a:rPr>
              <a:t>X</a:t>
            </a:r>
            <a:endParaRPr lang="en-US" altLang="en-US" sz="3733">
              <a:solidFill>
                <a:srgbClr val="FF0000"/>
              </a:solidFill>
              <a:latin typeface="Arial" pitchFamily="34" charset="0"/>
            </a:endParaRPr>
          </a:p>
        </p:txBody>
      </p:sp>
      <p:sp>
        <p:nvSpPr>
          <p:cNvPr id="43" name="Text Box 40"/>
          <p:cNvSpPr txBox="1">
            <a:spLocks noChangeArrowheads="1"/>
          </p:cNvSpPr>
          <p:nvPr/>
        </p:nvSpPr>
        <p:spPr bwMode="auto">
          <a:xfrm>
            <a:off x="10589596" y="5029758"/>
            <a:ext cx="1306448" cy="98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b">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eaLnBrk="0" fontAlgn="base" hangingPunct="0">
              <a:spcBef>
                <a:spcPct val="0"/>
              </a:spcBef>
              <a:spcAft>
                <a:spcPct val="0"/>
              </a:spcAft>
            </a:pPr>
            <a:r>
              <a:rPr lang="fr-FR" altLang="en-US" sz="2133" dirty="0" err="1">
                <a:solidFill>
                  <a:srgbClr val="C40416"/>
                </a:solidFill>
                <a:latin typeface="Arial" pitchFamily="34" charset="0"/>
              </a:rPr>
              <a:t>Irbesartan</a:t>
            </a:r>
            <a:r>
              <a:rPr lang="fr-FR" altLang="en-US" sz="2133" dirty="0">
                <a:solidFill>
                  <a:srgbClr val="C40416"/>
                </a:solidFill>
                <a:latin typeface="Arial" pitchFamily="34" charset="0"/>
              </a:rPr>
              <a:t>/</a:t>
            </a:r>
          </a:p>
          <a:p>
            <a:pPr defTabSz="1219170" eaLnBrk="0" fontAlgn="base" hangingPunct="0">
              <a:spcBef>
                <a:spcPct val="0"/>
              </a:spcBef>
              <a:spcAft>
                <a:spcPct val="0"/>
              </a:spcAft>
            </a:pPr>
            <a:r>
              <a:rPr lang="fr-FR" altLang="en-US" sz="2133" dirty="0" err="1">
                <a:solidFill>
                  <a:srgbClr val="C40416"/>
                </a:solidFill>
                <a:latin typeface="Arial" pitchFamily="34" charset="0"/>
              </a:rPr>
              <a:t>Aprovel</a:t>
            </a:r>
            <a:r>
              <a:rPr lang="fr-FR" altLang="en-US" sz="2133" dirty="0">
                <a:solidFill>
                  <a:srgbClr val="C40416"/>
                </a:solidFill>
                <a:latin typeface="Arial" pitchFamily="34" charset="0"/>
              </a:rPr>
              <a:t>/</a:t>
            </a:r>
          </a:p>
          <a:p>
            <a:pPr defTabSz="1219170" eaLnBrk="0" fontAlgn="base" hangingPunct="0">
              <a:spcBef>
                <a:spcPct val="0"/>
              </a:spcBef>
              <a:spcAft>
                <a:spcPct val="0"/>
              </a:spcAft>
            </a:pPr>
            <a:r>
              <a:rPr lang="fr-FR" altLang="en-US" sz="2133" dirty="0" err="1">
                <a:solidFill>
                  <a:srgbClr val="C40416"/>
                </a:solidFill>
                <a:latin typeface="Arial" pitchFamily="34" charset="0"/>
              </a:rPr>
              <a:t>Avapro</a:t>
            </a:r>
            <a:endParaRPr lang="fr-FR" altLang="en-US" sz="2133" dirty="0">
              <a:solidFill>
                <a:srgbClr val="C40416"/>
              </a:solidFill>
              <a:latin typeface="Arial" pitchFamily="34" charset="0"/>
            </a:endParaRPr>
          </a:p>
        </p:txBody>
      </p:sp>
      <p:sp>
        <p:nvSpPr>
          <p:cNvPr id="44" name="Text Box 41"/>
          <p:cNvSpPr txBox="1">
            <a:spLocks noChangeArrowheads="1"/>
          </p:cNvSpPr>
          <p:nvPr/>
        </p:nvSpPr>
        <p:spPr bwMode="auto">
          <a:xfrm>
            <a:off x="4775204" y="4679136"/>
            <a:ext cx="1263487" cy="10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eaLnBrk="0" fontAlgn="base" hangingPunct="0">
              <a:spcBef>
                <a:spcPct val="0"/>
              </a:spcBef>
              <a:spcAft>
                <a:spcPct val="0"/>
              </a:spcAft>
            </a:pPr>
            <a:r>
              <a:rPr lang="fr-FR" altLang="en-US" sz="2133">
                <a:solidFill>
                  <a:srgbClr val="C40416"/>
                </a:solidFill>
                <a:latin typeface="Arial" pitchFamily="34" charset="0"/>
              </a:rPr>
              <a:t>Ramipril/</a:t>
            </a:r>
          </a:p>
          <a:p>
            <a:pPr defTabSz="1219170" eaLnBrk="0" fontAlgn="base" hangingPunct="0">
              <a:spcBef>
                <a:spcPct val="0"/>
              </a:spcBef>
              <a:spcAft>
                <a:spcPct val="0"/>
              </a:spcAft>
            </a:pPr>
            <a:r>
              <a:rPr lang="fr-FR" altLang="en-US" sz="2133">
                <a:solidFill>
                  <a:srgbClr val="C40416"/>
                </a:solidFill>
                <a:latin typeface="Arial" pitchFamily="34" charset="0"/>
              </a:rPr>
              <a:t>Triatec/</a:t>
            </a:r>
          </a:p>
          <a:p>
            <a:pPr defTabSz="1219170" eaLnBrk="0" fontAlgn="base" hangingPunct="0">
              <a:spcBef>
                <a:spcPct val="0"/>
              </a:spcBef>
              <a:spcAft>
                <a:spcPct val="0"/>
              </a:spcAft>
            </a:pPr>
            <a:r>
              <a:rPr lang="fr-FR" altLang="en-US" sz="2133">
                <a:solidFill>
                  <a:srgbClr val="C40416"/>
                </a:solidFill>
                <a:latin typeface="Arial" pitchFamily="34" charset="0"/>
              </a:rPr>
              <a:t>Delix</a:t>
            </a:r>
          </a:p>
        </p:txBody>
      </p:sp>
      <p:sp>
        <p:nvSpPr>
          <p:cNvPr id="45" name="Text Box 42"/>
          <p:cNvSpPr txBox="1">
            <a:spLocks noChangeArrowheads="1"/>
          </p:cNvSpPr>
          <p:nvPr/>
        </p:nvSpPr>
        <p:spPr bwMode="auto">
          <a:xfrm>
            <a:off x="8331205" y="5018407"/>
            <a:ext cx="2190023" cy="1077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eaLnBrk="0" fontAlgn="base" hangingPunct="0">
              <a:spcBef>
                <a:spcPct val="0"/>
              </a:spcBef>
              <a:spcAft>
                <a:spcPct val="0"/>
              </a:spcAft>
            </a:pPr>
            <a:r>
              <a:rPr lang="fr-FR" altLang="en-US" sz="2133" dirty="0" err="1">
                <a:solidFill>
                  <a:srgbClr val="000000"/>
                </a:solidFill>
                <a:latin typeface="Arial" pitchFamily="34" charset="0"/>
              </a:rPr>
              <a:t>Diovan</a:t>
            </a:r>
            <a:r>
              <a:rPr lang="fr-FR" altLang="en-US" sz="2133" dirty="0">
                <a:solidFill>
                  <a:srgbClr val="000000"/>
                </a:solidFill>
                <a:latin typeface="Arial" pitchFamily="34" charset="0"/>
              </a:rPr>
              <a:t>/</a:t>
            </a:r>
          </a:p>
          <a:p>
            <a:pPr defTabSz="1219170" eaLnBrk="0" fontAlgn="base" hangingPunct="0">
              <a:spcBef>
                <a:spcPct val="0"/>
              </a:spcBef>
              <a:spcAft>
                <a:spcPct val="0"/>
              </a:spcAft>
            </a:pPr>
            <a:r>
              <a:rPr lang="fr-FR" altLang="en-US" sz="2133" dirty="0" err="1">
                <a:solidFill>
                  <a:srgbClr val="000000"/>
                </a:solidFill>
                <a:latin typeface="Arial" pitchFamily="34" charset="0"/>
              </a:rPr>
              <a:t>Valsartan</a:t>
            </a:r>
            <a:endParaRPr lang="fr-FR" altLang="en-US" sz="2133" dirty="0">
              <a:solidFill>
                <a:srgbClr val="000000"/>
              </a:solidFill>
              <a:latin typeface="Arial" pitchFamily="34" charset="0"/>
            </a:endParaRPr>
          </a:p>
          <a:p>
            <a:pPr defTabSz="1219170" eaLnBrk="0" fontAlgn="base" hangingPunct="0">
              <a:spcBef>
                <a:spcPct val="0"/>
              </a:spcBef>
              <a:spcAft>
                <a:spcPct val="0"/>
              </a:spcAft>
            </a:pPr>
            <a:r>
              <a:rPr lang="fr-FR" altLang="en-US" sz="2133" dirty="0">
                <a:solidFill>
                  <a:srgbClr val="000000"/>
                </a:solidFill>
                <a:latin typeface="Arial" pitchFamily="34" charset="0"/>
              </a:rPr>
              <a:t>6M USD in 2010</a:t>
            </a:r>
          </a:p>
        </p:txBody>
      </p:sp>
      <p:sp>
        <p:nvSpPr>
          <p:cNvPr id="46" name="Text Box 43"/>
          <p:cNvSpPr txBox="1">
            <a:spLocks noChangeArrowheads="1"/>
          </p:cNvSpPr>
          <p:nvPr/>
        </p:nvSpPr>
        <p:spPr bwMode="auto">
          <a:xfrm>
            <a:off x="2071331" y="4764665"/>
            <a:ext cx="2707793" cy="91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600">
                <a:solidFill>
                  <a:srgbClr val="1F60A9"/>
                </a:solidFill>
                <a:latin typeface="Courier" pitchFamily="49" charset="0"/>
                <a:cs typeface="Arial" pitchFamily="34" charset="0"/>
              </a:defRPr>
            </a:lvl1pPr>
            <a:lvl2pPr marL="742950" indent="-285750">
              <a:defRPr sz="1600">
                <a:solidFill>
                  <a:srgbClr val="1F60A9"/>
                </a:solidFill>
                <a:latin typeface="Courier" pitchFamily="49" charset="0"/>
                <a:cs typeface="Arial" pitchFamily="34" charset="0"/>
              </a:defRPr>
            </a:lvl2pPr>
            <a:lvl3pPr marL="1143000" indent="-228600">
              <a:defRPr sz="1600">
                <a:solidFill>
                  <a:srgbClr val="1F60A9"/>
                </a:solidFill>
                <a:latin typeface="Courier" pitchFamily="49" charset="0"/>
                <a:cs typeface="Arial" pitchFamily="34" charset="0"/>
              </a:defRPr>
            </a:lvl3pPr>
            <a:lvl4pPr marL="1600200" indent="-228600">
              <a:defRPr sz="1600">
                <a:solidFill>
                  <a:srgbClr val="1F60A9"/>
                </a:solidFill>
                <a:latin typeface="Courier" pitchFamily="49" charset="0"/>
                <a:cs typeface="Arial" pitchFamily="34" charset="0"/>
              </a:defRPr>
            </a:lvl4pPr>
            <a:lvl5pPr marL="2057400" indent="-228600">
              <a:defRPr sz="1600">
                <a:solidFill>
                  <a:srgbClr val="1F60A9"/>
                </a:solidFill>
                <a:latin typeface="Courier" pitchFamily="49" charset="0"/>
                <a:cs typeface="Arial" pitchFamily="34" charset="0"/>
              </a:defRPr>
            </a:lvl5pPr>
            <a:lvl6pPr marL="2514600" indent="-228600" eaLnBrk="0" fontAlgn="base" hangingPunct="0">
              <a:spcBef>
                <a:spcPct val="50000"/>
              </a:spcBef>
              <a:spcAft>
                <a:spcPct val="0"/>
              </a:spcAft>
              <a:defRPr sz="1600">
                <a:solidFill>
                  <a:srgbClr val="1F60A9"/>
                </a:solidFill>
                <a:latin typeface="Courier" pitchFamily="49" charset="0"/>
                <a:cs typeface="Arial" pitchFamily="34" charset="0"/>
              </a:defRPr>
            </a:lvl6pPr>
            <a:lvl7pPr marL="2971800" indent="-228600" eaLnBrk="0" fontAlgn="base" hangingPunct="0">
              <a:spcBef>
                <a:spcPct val="50000"/>
              </a:spcBef>
              <a:spcAft>
                <a:spcPct val="0"/>
              </a:spcAft>
              <a:defRPr sz="1600">
                <a:solidFill>
                  <a:srgbClr val="1F60A9"/>
                </a:solidFill>
                <a:latin typeface="Courier" pitchFamily="49" charset="0"/>
                <a:cs typeface="Arial" pitchFamily="34" charset="0"/>
              </a:defRPr>
            </a:lvl7pPr>
            <a:lvl8pPr marL="3429000" indent="-228600" eaLnBrk="0" fontAlgn="base" hangingPunct="0">
              <a:spcBef>
                <a:spcPct val="50000"/>
              </a:spcBef>
              <a:spcAft>
                <a:spcPct val="0"/>
              </a:spcAft>
              <a:defRPr sz="1600">
                <a:solidFill>
                  <a:srgbClr val="1F60A9"/>
                </a:solidFill>
                <a:latin typeface="Courier" pitchFamily="49" charset="0"/>
                <a:cs typeface="Arial" pitchFamily="34" charset="0"/>
              </a:defRPr>
            </a:lvl8pPr>
            <a:lvl9pPr marL="3886200" indent="-228600" eaLnBrk="0" fontAlgn="base" hangingPunct="0">
              <a:spcBef>
                <a:spcPct val="50000"/>
              </a:spcBef>
              <a:spcAft>
                <a:spcPct val="0"/>
              </a:spcAft>
              <a:defRPr sz="1600">
                <a:solidFill>
                  <a:srgbClr val="1F60A9"/>
                </a:solidFill>
                <a:latin typeface="Courier" pitchFamily="49" charset="0"/>
                <a:cs typeface="Arial" pitchFamily="34" charset="0"/>
              </a:defRPr>
            </a:lvl9pPr>
          </a:lstStyle>
          <a:p>
            <a:pPr defTabSz="1219170" eaLnBrk="0" fontAlgn="base" hangingPunct="0">
              <a:spcBef>
                <a:spcPct val="50000"/>
              </a:spcBef>
              <a:spcAft>
                <a:spcPct val="0"/>
              </a:spcAft>
            </a:pPr>
            <a:r>
              <a:rPr lang="fr-FR" altLang="en-US" sz="2133" dirty="0" err="1">
                <a:solidFill>
                  <a:srgbClr val="000000"/>
                </a:solidFill>
                <a:latin typeface="Arial" pitchFamily="34" charset="0"/>
              </a:rPr>
              <a:t>Aliskiren</a:t>
            </a:r>
            <a:endParaRPr lang="fr-FR" altLang="en-US" sz="2133" dirty="0">
              <a:solidFill>
                <a:srgbClr val="000000"/>
              </a:solidFill>
              <a:latin typeface="Arial" pitchFamily="34" charset="0"/>
            </a:endParaRPr>
          </a:p>
          <a:p>
            <a:pPr defTabSz="1219170" eaLnBrk="0" fontAlgn="base" hangingPunct="0">
              <a:spcBef>
                <a:spcPct val="50000"/>
              </a:spcBef>
              <a:spcAft>
                <a:spcPct val="0"/>
              </a:spcAft>
            </a:pPr>
            <a:r>
              <a:rPr lang="fr-FR" altLang="en-US" sz="2133" dirty="0">
                <a:solidFill>
                  <a:srgbClr val="000000"/>
                </a:solidFill>
                <a:latin typeface="Arial" pitchFamily="34" charset="0"/>
              </a:rPr>
              <a:t>154 </a:t>
            </a:r>
            <a:r>
              <a:rPr lang="fr-FR" altLang="en-US" sz="2133" dirty="0" err="1">
                <a:solidFill>
                  <a:srgbClr val="000000"/>
                </a:solidFill>
                <a:latin typeface="Arial" pitchFamily="34" charset="0"/>
              </a:rPr>
              <a:t>MioUSD</a:t>
            </a:r>
            <a:r>
              <a:rPr lang="fr-FR" altLang="en-US" sz="2133" dirty="0">
                <a:solidFill>
                  <a:srgbClr val="000000"/>
                </a:solidFill>
                <a:latin typeface="Arial" pitchFamily="34" charset="0"/>
              </a:rPr>
              <a:t> in 2015</a:t>
            </a:r>
          </a:p>
        </p:txBody>
      </p:sp>
    </p:spTree>
    <p:extLst>
      <p:ext uri="{BB962C8B-B14F-4D97-AF65-F5344CB8AC3E}">
        <p14:creationId xmlns:p14="http://schemas.microsoft.com/office/powerpoint/2010/main" val="199165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space réservé du numéro de diapositive 3"/>
          <p:cNvSpPr>
            <a:spLocks noGrp="1"/>
          </p:cNvSpPr>
          <p:nvPr>
            <p:ph type="sldNum" sz="quarter" idx="11"/>
          </p:nvPr>
        </p:nvSpPr>
        <p:spPr/>
        <p:txBody>
          <a:bodyPr/>
          <a:lstStyle/>
          <a:p>
            <a:pPr>
              <a:defRPr/>
            </a:pPr>
            <a:fld id="{5AA77CC6-1E4D-46B0-B623-EA2E7CC5B9AF}" type="slidenum">
              <a:rPr lang="en-US" altLang="en-US"/>
              <a:pPr>
                <a:defRPr/>
              </a:pPr>
              <a:t>14</a:t>
            </a:fld>
            <a:endParaRPr lang="en-US" altLang="en-US"/>
          </a:p>
        </p:txBody>
      </p:sp>
      <p:pic>
        <p:nvPicPr>
          <p:cNvPr id="294915" name="Picture 3" descr="renff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2"/>
            <a:ext cx="83312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191784" y="158335"/>
            <a:ext cx="11657744" cy="738664"/>
          </a:xfrm>
        </p:spPr>
        <p:txBody>
          <a:bodyPr>
            <a:normAutofit fontScale="90000"/>
          </a:bodyPr>
          <a:lstStyle/>
          <a:p>
            <a:pPr eaLnBrk="1" hangingPunct="1"/>
            <a:r>
              <a:rPr lang="hu-HU" altLang="en-US" sz="2667" dirty="0"/>
              <a:t>A barna és zöld vegyületek </a:t>
            </a:r>
            <a:r>
              <a:rPr lang="hu-HU" altLang="en-US" sz="2667" dirty="0" err="1"/>
              <a:t>reninnel</a:t>
            </a:r>
            <a:r>
              <a:rPr lang="hu-HU" altLang="en-US" sz="2667" dirty="0"/>
              <a:t> alkotott komplexeinek kristályszerkezetei alapján terveztük a lila vegyületet, mely 20-szor erősebben kötődik a </a:t>
            </a:r>
            <a:r>
              <a:rPr lang="hu-HU" altLang="en-US" sz="2667" dirty="0" err="1"/>
              <a:t>reninhez</a:t>
            </a:r>
            <a:r>
              <a:rPr lang="hu-HU" altLang="en-US" sz="2667" dirty="0"/>
              <a:t>, mint a barna kiinduló vegyület</a:t>
            </a:r>
            <a:r>
              <a:rPr lang="fr-FR" altLang="en-US" sz="2667" dirty="0"/>
              <a:t>.</a:t>
            </a:r>
            <a:endParaRPr lang="hu-HU" altLang="en-US" sz="2667" dirty="0"/>
          </a:p>
        </p:txBody>
      </p:sp>
      <p:pic>
        <p:nvPicPr>
          <p:cNvPr id="294916" name="Picture 4" descr="renff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00202"/>
            <a:ext cx="83312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7" name="Picture 5" descr="renff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2"/>
            <a:ext cx="8331200" cy="474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2812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491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294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a:t>A </a:t>
            </a:r>
            <a:r>
              <a:rPr lang="fr-FR" dirty="0" err="1"/>
              <a:t>véralvad</a:t>
            </a:r>
            <a:r>
              <a:rPr lang="hu-HU" dirty="0"/>
              <a:t>á</a:t>
            </a:r>
            <a:r>
              <a:rPr lang="fr-FR" dirty="0"/>
              <a:t>si </a:t>
            </a:r>
            <a:r>
              <a:rPr lang="fr-FR" dirty="0" err="1"/>
              <a:t>kaszk</a:t>
            </a:r>
            <a:r>
              <a:rPr lang="hu-HU" dirty="0"/>
              <a:t>á</a:t>
            </a:r>
            <a:r>
              <a:rPr lang="fr-FR" dirty="0"/>
              <a:t>d</a:t>
            </a:r>
            <a:endParaRPr lang="en-US" dirty="0"/>
          </a:p>
        </p:txBody>
      </p:sp>
      <p:sp>
        <p:nvSpPr>
          <p:cNvPr id="6" name="Espace réservé du numéro de diapositive 5"/>
          <p:cNvSpPr>
            <a:spLocks noGrp="1"/>
          </p:cNvSpPr>
          <p:nvPr>
            <p:ph type="sldNum" sz="quarter" idx="16"/>
          </p:nvPr>
        </p:nvSpPr>
        <p:spPr/>
        <p:txBody>
          <a:bodyPr/>
          <a:lstStyle/>
          <a:p>
            <a:fld id="{980E94A8-0648-D043-B8F7-3AFA110B04BE}" type="slidenum">
              <a:rPr lang="fr-FR" smtClean="0"/>
              <a:pPr/>
              <a:t>15</a:t>
            </a:fld>
            <a:endParaRPr lang="fr-FR" dirty="0"/>
          </a:p>
        </p:txBody>
      </p:sp>
      <p:pic>
        <p:nvPicPr>
          <p:cNvPr id="6146" name="Picture 2" descr="https://upload.wikimedia.org/wikipedia/commons/thumb/b/b6/Coagulation_full.svg/400px-Coagulation_full.svg.png"/>
          <p:cNvPicPr>
            <a:picLocks noGrp="1" noChangeAspect="1" noChangeArrowheads="1"/>
          </p:cNvPicPr>
          <p:nvPr>
            <p:ph idx="13"/>
          </p:nvPr>
        </p:nvPicPr>
        <p:blipFill>
          <a:blip r:embed="rId2">
            <a:extLst>
              <a:ext uri="{28A0092B-C50C-407E-A947-70E740481C1C}">
                <a14:useLocalDpi xmlns:a14="http://schemas.microsoft.com/office/drawing/2010/main" val="0"/>
              </a:ext>
            </a:extLst>
          </a:blip>
          <a:srcRect/>
          <a:stretch>
            <a:fillRect/>
          </a:stretch>
        </p:blipFill>
        <p:spPr bwMode="auto">
          <a:xfrm>
            <a:off x="2543702" y="953099"/>
            <a:ext cx="7072908" cy="56583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12433" y="3931577"/>
            <a:ext cx="616449" cy="35617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Rectangle 10"/>
          <p:cNvSpPr/>
          <p:nvPr/>
        </p:nvSpPr>
        <p:spPr>
          <a:xfrm>
            <a:off x="6874554" y="4121079"/>
            <a:ext cx="1166687" cy="356171"/>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Rectangle 11"/>
          <p:cNvSpPr/>
          <p:nvPr/>
        </p:nvSpPr>
        <p:spPr>
          <a:xfrm>
            <a:off x="7310631" y="5666747"/>
            <a:ext cx="1166687" cy="47034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Élőláb helye 2">
            <a:extLst>
              <a:ext uri="{FF2B5EF4-FFF2-40B4-BE49-F238E27FC236}">
                <a16:creationId xmlns:a16="http://schemas.microsoft.com/office/drawing/2014/main" id="{51FBF4B2-40D1-17E8-F878-CA464991111A}"/>
              </a:ext>
            </a:extLst>
          </p:cNvPr>
          <p:cNvSpPr>
            <a:spLocks noGrp="1"/>
          </p:cNvSpPr>
          <p:nvPr>
            <p:ph type="ftr" sz="quarter" idx="15"/>
          </p:nvPr>
        </p:nvSpPr>
        <p:spPr>
          <a:xfrm>
            <a:off x="3444949" y="6429375"/>
            <a:ext cx="4708451" cy="365125"/>
          </a:xfrm>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endParaRPr lang="fr-FR" dirty="0"/>
          </a:p>
        </p:txBody>
      </p:sp>
    </p:spTree>
    <p:extLst>
      <p:ext uri="{BB962C8B-B14F-4D97-AF65-F5344CB8AC3E}">
        <p14:creationId xmlns:p14="http://schemas.microsoft.com/office/powerpoint/2010/main" val="26134473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6"/>
          </p:nvPr>
        </p:nvSpPr>
        <p:spPr/>
        <p:txBody>
          <a:bodyPr/>
          <a:lstStyle/>
          <a:p>
            <a:fld id="{980E94A8-0648-D043-B8F7-3AFA110B04BE}" type="slidenum">
              <a:rPr lang="fr-FR" smtClean="0"/>
              <a:pPr/>
              <a:t>16</a:t>
            </a:fld>
            <a:endParaRPr lang="fr-FR" dirty="0"/>
          </a:p>
        </p:txBody>
      </p:sp>
      <p:sp>
        <p:nvSpPr>
          <p:cNvPr id="7" name="Espace réservé du contenu 6"/>
          <p:cNvSpPr>
            <a:spLocks noGrp="1"/>
          </p:cNvSpPr>
          <p:nvPr>
            <p:ph idx="17"/>
          </p:nvPr>
        </p:nvSpPr>
        <p:spPr>
          <a:xfrm>
            <a:off x="457462" y="539687"/>
            <a:ext cx="11226801" cy="465508"/>
          </a:xfrm>
        </p:spPr>
        <p:txBody>
          <a:bodyPr>
            <a:normAutofit fontScale="85000" lnSpcReduction="20000"/>
          </a:bodyPr>
          <a:lstStyle/>
          <a:p>
            <a:r>
              <a:rPr lang="hu-HU" dirty="0"/>
              <a:t>J. </a:t>
            </a:r>
            <a:r>
              <a:rPr lang="hu-HU" dirty="0" err="1"/>
              <a:t>Meneyrol</a:t>
            </a:r>
            <a:r>
              <a:rPr lang="hu-HU" dirty="0"/>
              <a:t>, G. Lassalle, JM Herbert J. </a:t>
            </a:r>
            <a:r>
              <a:rPr lang="hu-HU" dirty="0" err="1"/>
              <a:t>Med</a:t>
            </a:r>
            <a:r>
              <a:rPr lang="hu-HU" dirty="0"/>
              <a:t>. </a:t>
            </a:r>
            <a:r>
              <a:rPr lang="hu-HU" dirty="0" err="1"/>
              <a:t>Chem</a:t>
            </a:r>
            <a:r>
              <a:rPr lang="hu-HU" dirty="0"/>
              <a:t> 2013</a:t>
            </a:r>
          </a:p>
        </p:txBody>
      </p:sp>
      <p:pic>
        <p:nvPicPr>
          <p:cNvPr id="10242" name="Picture 2"/>
          <p:cNvPicPr>
            <a:picLocks noGrp="1" noChangeAspect="1" noChangeArrowheads="1"/>
          </p:cNvPicPr>
          <p:nvPr>
            <p:ph idx="13"/>
          </p:nvPr>
        </p:nvPicPr>
        <p:blipFill>
          <a:blip r:embed="rId3">
            <a:extLst>
              <a:ext uri="{28A0092B-C50C-407E-A947-70E740481C1C}">
                <a14:useLocalDpi xmlns:a14="http://schemas.microsoft.com/office/drawing/2010/main" val="0"/>
              </a:ext>
            </a:extLst>
          </a:blip>
          <a:srcRect/>
          <a:stretch>
            <a:fillRect/>
          </a:stretch>
        </p:blipFill>
        <p:spPr bwMode="auto">
          <a:xfrm>
            <a:off x="0" y="1741598"/>
            <a:ext cx="10284664" cy="4122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10596" y="4013771"/>
            <a:ext cx="1881400" cy="242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7" name="Picture 7" descr="RÃ©sultat de recherche d'images pour &quot;rivaroxaban chemical structure&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38186" y="313991"/>
            <a:ext cx="1960364" cy="1167363"/>
          </a:xfrm>
          <a:prstGeom prst="rect">
            <a:avLst/>
          </a:prstGeom>
          <a:noFill/>
          <a:extLst>
            <a:ext uri="{909E8E84-426E-40DD-AFC4-6F175D3DCCD1}">
              <a14:hiddenFill xmlns:a14="http://schemas.microsoft.com/office/drawing/2010/main">
                <a:solidFill>
                  <a:srgbClr val="FFFFFF"/>
                </a:solidFill>
              </a14:hiddenFill>
            </a:ext>
          </a:extLst>
        </p:spPr>
      </p:pic>
      <p:sp>
        <p:nvSpPr>
          <p:cNvPr id="8" name="ZoneTexte 7"/>
          <p:cNvSpPr txBox="1"/>
          <p:nvPr/>
        </p:nvSpPr>
        <p:spPr>
          <a:xfrm>
            <a:off x="10284660" y="1371076"/>
            <a:ext cx="1907336" cy="2585323"/>
          </a:xfrm>
          <a:prstGeom prst="rect">
            <a:avLst/>
          </a:prstGeom>
          <a:noFill/>
        </p:spPr>
        <p:txBody>
          <a:bodyPr wrap="square" rtlCol="0">
            <a:spAutoFit/>
          </a:bodyPr>
          <a:lstStyle/>
          <a:p>
            <a:r>
              <a:rPr lang="fr-FR" dirty="0" err="1"/>
              <a:t>Rivaroxaban</a:t>
            </a:r>
            <a:r>
              <a:rPr lang="fr-FR" dirty="0"/>
              <a:t>/</a:t>
            </a:r>
          </a:p>
          <a:p>
            <a:r>
              <a:rPr lang="fr-FR" dirty="0"/>
              <a:t>Xarelto</a:t>
            </a:r>
          </a:p>
          <a:p>
            <a:r>
              <a:rPr lang="en-US" dirty="0"/>
              <a:t>treatment and </a:t>
            </a:r>
          </a:p>
          <a:p>
            <a:r>
              <a:rPr lang="en-US" dirty="0"/>
              <a:t>prevention of </a:t>
            </a:r>
          </a:p>
          <a:p>
            <a:r>
              <a:rPr lang="en-US" dirty="0"/>
              <a:t>deep-vein </a:t>
            </a:r>
          </a:p>
          <a:p>
            <a:r>
              <a:rPr lang="en-US" dirty="0"/>
              <a:t>thrombosis and </a:t>
            </a:r>
          </a:p>
          <a:p>
            <a:r>
              <a:rPr lang="en-US" dirty="0"/>
              <a:t>pulmonary </a:t>
            </a:r>
          </a:p>
          <a:p>
            <a:r>
              <a:rPr lang="en-US" dirty="0"/>
              <a:t>embolism.</a:t>
            </a:r>
          </a:p>
          <a:p>
            <a:r>
              <a:rPr lang="fr-FR" dirty="0"/>
              <a:t>2M euros/</a:t>
            </a:r>
            <a:r>
              <a:rPr lang="fr-FR" dirty="0" err="1"/>
              <a:t>year</a:t>
            </a:r>
            <a:endParaRPr lang="en-US" dirty="0"/>
          </a:p>
        </p:txBody>
      </p:sp>
      <p:sp>
        <p:nvSpPr>
          <p:cNvPr id="14" name="Espace réservé du contenu 6"/>
          <p:cNvSpPr txBox="1">
            <a:spLocks/>
          </p:cNvSpPr>
          <p:nvPr/>
        </p:nvSpPr>
        <p:spPr>
          <a:xfrm>
            <a:off x="93450" y="1183154"/>
            <a:ext cx="10191215" cy="465508"/>
          </a:xfrm>
          <a:prstGeom prst="rect">
            <a:avLst/>
          </a:prstGeom>
        </p:spPr>
        <p:txBody>
          <a:bodyPr vert="horz" lIns="0" tIns="0" rIns="0" bIns="0" rtlCol="0">
            <a:noAutofit/>
          </a:bodyPr>
          <a:lstStyle>
            <a:lvl1pPr marL="0" indent="0" algn="l" defTabSz="685800" rtl="0" eaLnBrk="1" latinLnBrk="0" hangingPunct="1">
              <a:lnSpc>
                <a:spcPct val="90000"/>
              </a:lnSpc>
              <a:spcBef>
                <a:spcPts val="1800"/>
              </a:spcBef>
              <a:buClr>
                <a:schemeClr val="accent1"/>
              </a:buClr>
              <a:buFont typeface="Arial" charset="0"/>
              <a:buNone/>
              <a:tabLst/>
              <a:defRPr sz="2200" b="0" strike="noStrike" kern="1200" baseline="0">
                <a:solidFill>
                  <a:schemeClr val="tx1"/>
                </a:solidFill>
                <a:latin typeface="+mn-lt"/>
                <a:ea typeface="+mn-ea"/>
                <a:cs typeface="+mn-cs"/>
              </a:defRPr>
            </a:lvl1pPr>
            <a:lvl2pPr marL="266700" indent="0" algn="l" defTabSz="685800" rtl="0" eaLnBrk="1" latinLnBrk="0" hangingPunct="1">
              <a:lnSpc>
                <a:spcPct val="90000"/>
              </a:lnSpc>
              <a:spcBef>
                <a:spcPts val="375"/>
              </a:spcBef>
              <a:buClr>
                <a:schemeClr val="bg2"/>
              </a:buClr>
              <a:buFont typeface="Arial" charset="0"/>
              <a:buNone/>
              <a:tabLst/>
              <a:defRPr sz="1800" kern="1200" baseline="0">
                <a:solidFill>
                  <a:schemeClr val="tx1"/>
                </a:solidFill>
                <a:latin typeface="+mn-lt"/>
                <a:ea typeface="+mn-ea"/>
                <a:cs typeface="+mn-cs"/>
              </a:defRPr>
            </a:lvl2pPr>
            <a:lvl3pPr marL="685800" indent="0" algn="l" defTabSz="685800" rtl="0" eaLnBrk="1" latinLnBrk="0" hangingPunct="1">
              <a:lnSpc>
                <a:spcPct val="90000"/>
              </a:lnSpc>
              <a:spcBef>
                <a:spcPts val="375"/>
              </a:spcBef>
              <a:buClr>
                <a:schemeClr val="bg2"/>
              </a:buClr>
              <a:buFont typeface="Arial" charset="0"/>
              <a:buNone/>
              <a:tabLst/>
              <a:defRPr sz="1600" kern="1200" baseline="0">
                <a:solidFill>
                  <a:schemeClr val="tx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fr-FR" sz="2400" dirty="0" err="1"/>
              <a:t>Az</a:t>
            </a:r>
            <a:r>
              <a:rPr lang="fr-FR" sz="2400" dirty="0"/>
              <a:t> 58 </a:t>
            </a:r>
            <a:r>
              <a:rPr lang="fr-FR" sz="2400" dirty="0" err="1"/>
              <a:t>jelü</a:t>
            </a:r>
            <a:r>
              <a:rPr lang="fr-FR" sz="2400" dirty="0"/>
              <a:t> </a:t>
            </a:r>
            <a:r>
              <a:rPr lang="fr-FR" sz="2400" dirty="0" err="1"/>
              <a:t>vagyület</a:t>
            </a:r>
            <a:r>
              <a:rPr lang="fr-FR" sz="2400" dirty="0"/>
              <a:t> </a:t>
            </a:r>
            <a:r>
              <a:rPr lang="fr-FR" sz="2400" dirty="0" err="1"/>
              <a:t>konformacioka</a:t>
            </a:r>
            <a:r>
              <a:rPr lang="fr-FR" sz="2400" dirty="0"/>
              <a:t> </a:t>
            </a:r>
            <a:r>
              <a:rPr lang="fr-FR" sz="2400" dirty="0" err="1"/>
              <a:t>trombinban</a:t>
            </a:r>
            <a:r>
              <a:rPr lang="fr-FR" sz="2400" dirty="0"/>
              <a:t> (</a:t>
            </a:r>
            <a:r>
              <a:rPr lang="fr-FR" sz="2400" dirty="0" err="1"/>
              <a:t>zölddel,baloldalt</a:t>
            </a:r>
            <a:r>
              <a:rPr lang="fr-FR" sz="2400" dirty="0"/>
              <a:t>) </a:t>
            </a:r>
            <a:r>
              <a:rPr lang="fr-FR" sz="2400" dirty="0" err="1"/>
              <a:t>és</a:t>
            </a:r>
            <a:r>
              <a:rPr lang="fr-FR" sz="2400" dirty="0"/>
              <a:t> </a:t>
            </a:r>
            <a:r>
              <a:rPr lang="fr-FR" sz="2400" dirty="0" err="1"/>
              <a:t>Fxa</a:t>
            </a:r>
            <a:r>
              <a:rPr lang="fr-FR" sz="2400" dirty="0"/>
              <a:t>-ban (</a:t>
            </a:r>
            <a:r>
              <a:rPr lang="fr-FR" sz="2400" dirty="0" err="1"/>
              <a:t>jobb</a:t>
            </a:r>
            <a:r>
              <a:rPr lang="fr-FR" sz="2400" dirty="0"/>
              <a:t> </a:t>
            </a:r>
            <a:r>
              <a:rPr lang="fr-FR" sz="2400" dirty="0" err="1"/>
              <a:t>oldalt</a:t>
            </a:r>
            <a:r>
              <a:rPr lang="fr-FR" sz="2400" dirty="0"/>
              <a:t> </a:t>
            </a:r>
            <a:r>
              <a:rPr lang="fr-FR" sz="2400" dirty="0" err="1"/>
              <a:t>fehérrel</a:t>
            </a:r>
            <a:r>
              <a:rPr lang="fr-FR" sz="2400" dirty="0"/>
              <a:t>) </a:t>
            </a:r>
            <a:endParaRPr lang="en-US" sz="2400" dirty="0"/>
          </a:p>
        </p:txBody>
      </p:sp>
      <p:sp>
        <p:nvSpPr>
          <p:cNvPr id="3" name="Élőláb helye 2">
            <a:extLst>
              <a:ext uri="{FF2B5EF4-FFF2-40B4-BE49-F238E27FC236}">
                <a16:creationId xmlns:a16="http://schemas.microsoft.com/office/drawing/2014/main" id="{CDE61BBD-65AF-0A06-4345-FFB505A01634}"/>
              </a:ext>
            </a:extLst>
          </p:cNvPr>
          <p:cNvSpPr>
            <a:spLocks noGrp="1"/>
          </p:cNvSpPr>
          <p:nvPr>
            <p:ph type="ftr" sz="quarter" idx="15"/>
          </p:nvPr>
        </p:nvSpPr>
        <p:spPr>
          <a:xfrm>
            <a:off x="4038600" y="6356350"/>
            <a:ext cx="4572000" cy="365125"/>
          </a:xfrm>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endParaRPr lang="fr-FR" dirty="0"/>
          </a:p>
        </p:txBody>
      </p:sp>
      <p:sp>
        <p:nvSpPr>
          <p:cNvPr id="2" name="Titre 1"/>
          <p:cNvSpPr>
            <a:spLocks noGrp="1"/>
          </p:cNvSpPr>
          <p:nvPr>
            <p:ph type="title"/>
          </p:nvPr>
        </p:nvSpPr>
        <p:spPr>
          <a:xfrm>
            <a:off x="351138" y="162460"/>
            <a:ext cx="11226800" cy="369332"/>
          </a:xfrm>
        </p:spPr>
        <p:txBody>
          <a:bodyPr>
            <a:normAutofit fontScale="90000"/>
          </a:bodyPr>
          <a:lstStyle/>
          <a:p>
            <a:r>
              <a:rPr lang="hu-HU" sz="2667" dirty="0" err="1"/>
              <a:t>Antitrombotikus</a:t>
            </a:r>
            <a:r>
              <a:rPr lang="hu-HU" sz="2667" dirty="0"/>
              <a:t> vegyületek: </a:t>
            </a:r>
            <a:r>
              <a:rPr lang="fr-FR" sz="2667" dirty="0"/>
              <a:t>ML </a:t>
            </a:r>
            <a:r>
              <a:rPr lang="fr-FR" sz="2667" dirty="0" err="1"/>
              <a:t>sugallta</a:t>
            </a:r>
            <a:r>
              <a:rPr lang="fr-FR" sz="2667" dirty="0"/>
              <a:t> s</a:t>
            </a:r>
            <a:r>
              <a:rPr lang="hu-HU" sz="2667" dirty="0" err="1"/>
              <a:t>zelektiv</a:t>
            </a:r>
            <a:r>
              <a:rPr lang="hu-HU" sz="2667" dirty="0"/>
              <a:t> </a:t>
            </a:r>
            <a:r>
              <a:rPr lang="hu-HU" sz="2667" dirty="0" err="1"/>
              <a:t>thrombin-FXa</a:t>
            </a:r>
            <a:r>
              <a:rPr lang="hu-HU" sz="2667" dirty="0"/>
              <a:t> gátlás</a:t>
            </a:r>
          </a:p>
        </p:txBody>
      </p:sp>
    </p:spTree>
    <p:extLst>
      <p:ext uri="{BB962C8B-B14F-4D97-AF65-F5344CB8AC3E}">
        <p14:creationId xmlns:p14="http://schemas.microsoft.com/office/powerpoint/2010/main" val="2467548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6E7AC8-F78E-B46A-D413-ED0360E3CE40}"/>
              </a:ext>
            </a:extLst>
          </p:cNvPr>
          <p:cNvSpPr>
            <a:spLocks noGrp="1"/>
          </p:cNvSpPr>
          <p:nvPr>
            <p:ph type="title"/>
          </p:nvPr>
        </p:nvSpPr>
        <p:spPr/>
        <p:txBody>
          <a:bodyPr>
            <a:normAutofit fontScale="90000"/>
          </a:bodyPr>
          <a:lstStyle/>
          <a:p>
            <a:r>
              <a:rPr lang="hu-HU" dirty="0"/>
              <a:t>Példák a gépi tanulás alkalmazására</a:t>
            </a:r>
            <a:r>
              <a:rPr lang="fr-FR" dirty="0"/>
              <a:t> a</a:t>
            </a:r>
            <a:br>
              <a:rPr lang="hu-HU" dirty="0"/>
            </a:br>
            <a:r>
              <a:rPr lang="fr-FR" dirty="0"/>
              <a:t>b</a:t>
            </a:r>
            <a:r>
              <a:rPr lang="hu-HU" noProof="0" dirty="0" err="1"/>
              <a:t>iológiai</a:t>
            </a:r>
            <a:r>
              <a:rPr lang="hu-HU" noProof="0" dirty="0"/>
              <a:t> krisztallográf</a:t>
            </a:r>
            <a:r>
              <a:rPr lang="fr-FR" noProof="0" dirty="0"/>
              <a:t>i</a:t>
            </a:r>
            <a:r>
              <a:rPr lang="hu-HU" dirty="0"/>
              <a:t>á</a:t>
            </a:r>
            <a:r>
              <a:rPr lang="fr-FR" dirty="0"/>
              <a:t>ban</a:t>
            </a:r>
            <a:endParaRPr lang="hu-HU" sz="2700" dirty="0"/>
          </a:p>
        </p:txBody>
      </p:sp>
      <p:sp>
        <p:nvSpPr>
          <p:cNvPr id="3" name="Tartalom helye 2">
            <a:extLst>
              <a:ext uri="{FF2B5EF4-FFF2-40B4-BE49-F238E27FC236}">
                <a16:creationId xmlns:a16="http://schemas.microsoft.com/office/drawing/2014/main" id="{3D970853-067D-0246-18E0-8FBB99934312}"/>
              </a:ext>
            </a:extLst>
          </p:cNvPr>
          <p:cNvSpPr>
            <a:spLocks noGrp="1"/>
          </p:cNvSpPr>
          <p:nvPr>
            <p:ph idx="1"/>
          </p:nvPr>
        </p:nvSpPr>
        <p:spPr>
          <a:xfrm>
            <a:off x="1115568" y="1967661"/>
            <a:ext cx="10665306" cy="3694176"/>
          </a:xfrm>
        </p:spPr>
        <p:txBody>
          <a:bodyPr>
            <a:normAutofit fontScale="92500" lnSpcReduction="20000"/>
          </a:bodyPr>
          <a:lstStyle/>
          <a:p>
            <a:pPr lvl="1"/>
            <a:r>
              <a:rPr lang="hu-HU" dirty="0"/>
              <a:t>Fehérje kristályosodási hajlam jóslásokban</a:t>
            </a:r>
            <a:r>
              <a:rPr lang="fr-FR" dirty="0"/>
              <a:t> (SVM, ANN, </a:t>
            </a:r>
            <a:r>
              <a:rPr lang="fr-FR" b="1" dirty="0">
                <a:solidFill>
                  <a:srgbClr val="FF0000"/>
                </a:solidFill>
              </a:rPr>
              <a:t>RF</a:t>
            </a:r>
            <a:r>
              <a:rPr lang="fr-FR" dirty="0"/>
              <a:t>)  </a:t>
            </a:r>
            <a:r>
              <a:rPr lang="fr-FR" dirty="0" err="1"/>
              <a:t>Sp</a:t>
            </a:r>
            <a:r>
              <a:rPr lang="fr-FR" dirty="0"/>
              <a:t>=78% Sen=69%  </a:t>
            </a:r>
            <a:endParaRPr lang="hu-HU" dirty="0"/>
          </a:p>
          <a:p>
            <a:pPr lvl="2"/>
            <a:r>
              <a:rPr lang="hu-HU" dirty="0"/>
              <a:t>SG eredmények elemzése kristályosítható (és nem) fehér</a:t>
            </a:r>
            <a:r>
              <a:rPr lang="fr-FR" dirty="0"/>
              <a:t>j</a:t>
            </a:r>
            <a:r>
              <a:rPr lang="hu-HU" dirty="0"/>
              <a:t>éket jellemző </a:t>
            </a:r>
            <a:r>
              <a:rPr lang="fr-FR" dirty="0" err="1"/>
              <a:t>fizikai-kémiai</a:t>
            </a:r>
            <a:r>
              <a:rPr lang="fr-FR" dirty="0"/>
              <a:t> </a:t>
            </a:r>
            <a:r>
              <a:rPr lang="hu-HU" dirty="0"/>
              <a:t>vonások azonosítsa céljából</a:t>
            </a:r>
          </a:p>
          <a:p>
            <a:pPr lvl="1"/>
            <a:r>
              <a:rPr lang="hu-HU" dirty="0"/>
              <a:t>Kristályosítási eredmények osztályzásában </a:t>
            </a:r>
            <a:r>
              <a:rPr lang="fr-FR" dirty="0"/>
              <a:t>(</a:t>
            </a:r>
            <a:r>
              <a:rPr lang="en-US" dirty="0" err="1"/>
              <a:t>MAchine</a:t>
            </a:r>
            <a:r>
              <a:rPr lang="en-US" dirty="0"/>
              <a:t> Recognition of Crystallization Outcomes</a:t>
            </a:r>
            <a:endParaRPr lang="hu-HU" dirty="0"/>
          </a:p>
          <a:p>
            <a:pPr lvl="1"/>
            <a:r>
              <a:rPr lang="hu-HU" dirty="0" err="1"/>
              <a:t>Laue</a:t>
            </a:r>
            <a:r>
              <a:rPr lang="hu-HU" dirty="0"/>
              <a:t> krisztallográfia: időfelbontásos kísérletek (pl. kinetikai vizsgalatokra) </a:t>
            </a:r>
          </a:p>
          <a:p>
            <a:pPr lvl="2"/>
            <a:r>
              <a:rPr lang="hu-HU" dirty="0"/>
              <a:t>Óriási adattömeg </a:t>
            </a:r>
            <a:r>
              <a:rPr lang="hu-HU" dirty="0">
                <a:solidFill>
                  <a:srgbClr val="333333"/>
                </a:solidFill>
                <a:latin typeface="Open Sans" panose="020B0606030504020204" pitchFamily="34" charset="0"/>
              </a:rPr>
              <a:t>(&gt;100 </a:t>
            </a:r>
            <a:r>
              <a:rPr lang="hu-HU" dirty="0" err="1">
                <a:solidFill>
                  <a:srgbClr val="333333"/>
                </a:solidFill>
                <a:latin typeface="Open Sans" panose="020B0606030504020204" pitchFamily="34" charset="0"/>
              </a:rPr>
              <a:t>fps</a:t>
            </a:r>
            <a:r>
              <a:rPr lang="hu-HU" dirty="0">
                <a:solidFill>
                  <a:srgbClr val="333333"/>
                </a:solidFill>
                <a:latin typeface="Open Sans" panose="020B0606030504020204" pitchFamily="34" charset="0"/>
              </a:rPr>
              <a:t>) -&gt; automatikus döntéshozatal kell (megtartjuk vagy töröljük?) </a:t>
            </a:r>
            <a:endParaRPr lang="hu-HU" dirty="0"/>
          </a:p>
          <a:p>
            <a:pPr lvl="1"/>
            <a:r>
              <a:rPr lang="hu-HU" dirty="0"/>
              <a:t>Modellépítő és finomító programokban (hol a főlánc és az oldallánc, hogyan építsük</a:t>
            </a:r>
            <a:r>
              <a:rPr lang="fr-FR" dirty="0"/>
              <a:t>?</a:t>
            </a:r>
            <a:r>
              <a:rPr lang="hu-HU" dirty="0"/>
              <a:t>)</a:t>
            </a:r>
          </a:p>
          <a:p>
            <a:pPr lvl="1"/>
            <a:r>
              <a:rPr lang="hu-HU" dirty="0"/>
              <a:t>Döntéshozatal automatizált analízis csomagokban (</a:t>
            </a:r>
            <a:r>
              <a:rPr lang="hu-HU" dirty="0" err="1"/>
              <a:t>pipeline</a:t>
            </a:r>
            <a:r>
              <a:rPr lang="hu-HU" dirty="0"/>
              <a:t>)</a:t>
            </a:r>
          </a:p>
          <a:p>
            <a:pPr lvl="1"/>
            <a:r>
              <a:rPr lang="hu-HU" dirty="0">
                <a:solidFill>
                  <a:srgbClr val="FF0000"/>
                </a:solidFill>
              </a:rPr>
              <a:t>Fehérjemodellezésben (AlphaFold2)</a:t>
            </a:r>
          </a:p>
          <a:p>
            <a:pPr lvl="2"/>
            <a:r>
              <a:rPr lang="fr-FR" i="1" dirty="0"/>
              <a:t>I</a:t>
            </a:r>
            <a:r>
              <a:rPr lang="hu-HU" i="1" dirty="0"/>
              <a:t>./Modellezés és szimuláció akkor hasznos ha ….  olyan jóslatokat és extrapolációkat szolgáltat, melyek összecsengenek a kísérleti eredményekkel</a:t>
            </a:r>
          </a:p>
        </p:txBody>
      </p:sp>
      <p:sp>
        <p:nvSpPr>
          <p:cNvPr id="4" name="Élőláb helye 3">
            <a:extLst>
              <a:ext uri="{FF2B5EF4-FFF2-40B4-BE49-F238E27FC236}">
                <a16:creationId xmlns:a16="http://schemas.microsoft.com/office/drawing/2014/main" id="{84AAE4EE-C8EC-ED20-410E-28BC9215D571}"/>
              </a:ext>
            </a:extLst>
          </p:cNvPr>
          <p:cNvSpPr>
            <a:spLocks noGrp="1"/>
          </p:cNvSpPr>
          <p:nvPr>
            <p:ph type="ftr" sz="quarter" idx="11"/>
          </p:nvPr>
        </p:nvSpPr>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p>
        </p:txBody>
      </p:sp>
      <p:sp>
        <p:nvSpPr>
          <p:cNvPr id="5" name="Dia számának helye 4">
            <a:extLst>
              <a:ext uri="{FF2B5EF4-FFF2-40B4-BE49-F238E27FC236}">
                <a16:creationId xmlns:a16="http://schemas.microsoft.com/office/drawing/2014/main" id="{1D71CB6A-B206-D7F5-123A-55E456CF992E}"/>
              </a:ext>
            </a:extLst>
          </p:cNvPr>
          <p:cNvSpPr>
            <a:spLocks noGrp="1"/>
          </p:cNvSpPr>
          <p:nvPr>
            <p:ph type="sldNum" sz="quarter" idx="12"/>
          </p:nvPr>
        </p:nvSpPr>
        <p:spPr/>
        <p:txBody>
          <a:bodyPr/>
          <a:lstStyle/>
          <a:p>
            <a:fld id="{B2DC25EE-239B-4C5F-AAD1-255A7D5F1EE2}" type="slidenum">
              <a:rPr lang="en-US" smtClean="0"/>
              <a:t>17</a:t>
            </a:fld>
            <a:endParaRPr lang="en-US"/>
          </a:p>
        </p:txBody>
      </p:sp>
      <p:pic>
        <p:nvPicPr>
          <p:cNvPr id="7" name="Kép 6">
            <a:extLst>
              <a:ext uri="{FF2B5EF4-FFF2-40B4-BE49-F238E27FC236}">
                <a16:creationId xmlns:a16="http://schemas.microsoft.com/office/drawing/2014/main" id="{A1ECBDDB-F530-5C50-1080-960D97C70A6F}"/>
              </a:ext>
            </a:extLst>
          </p:cNvPr>
          <p:cNvPicPr>
            <a:picLocks noChangeAspect="1"/>
          </p:cNvPicPr>
          <p:nvPr/>
        </p:nvPicPr>
        <p:blipFill>
          <a:blip r:embed="rId3"/>
          <a:stretch>
            <a:fillRect/>
          </a:stretch>
        </p:blipFill>
        <p:spPr>
          <a:xfrm>
            <a:off x="86485" y="2968215"/>
            <a:ext cx="12105515" cy="3845765"/>
          </a:xfrm>
          <a:prstGeom prst="rect">
            <a:avLst/>
          </a:prstGeom>
        </p:spPr>
      </p:pic>
      <p:pic>
        <p:nvPicPr>
          <p:cNvPr id="11" name="Kép 10">
            <a:extLst>
              <a:ext uri="{FF2B5EF4-FFF2-40B4-BE49-F238E27FC236}">
                <a16:creationId xmlns:a16="http://schemas.microsoft.com/office/drawing/2014/main" id="{9281AA15-20CB-0F62-18DA-A166F7D8D564}"/>
              </a:ext>
            </a:extLst>
          </p:cNvPr>
          <p:cNvPicPr>
            <a:picLocks noChangeAspect="1"/>
          </p:cNvPicPr>
          <p:nvPr/>
        </p:nvPicPr>
        <p:blipFill>
          <a:blip r:embed="rId4"/>
          <a:stretch>
            <a:fillRect/>
          </a:stretch>
        </p:blipFill>
        <p:spPr>
          <a:xfrm>
            <a:off x="8083339" y="3124440"/>
            <a:ext cx="4108661" cy="3689540"/>
          </a:xfrm>
          <a:prstGeom prst="rect">
            <a:avLst/>
          </a:prstGeom>
        </p:spPr>
      </p:pic>
    </p:spTree>
    <p:extLst>
      <p:ext uri="{BB962C8B-B14F-4D97-AF65-F5344CB8AC3E}">
        <p14:creationId xmlns:p14="http://schemas.microsoft.com/office/powerpoint/2010/main" val="68427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430D372-FF22-80A5-E68A-2027D8B1B0DF}"/>
              </a:ext>
            </a:extLst>
          </p:cNvPr>
          <p:cNvSpPr>
            <a:spLocks noGrp="1"/>
          </p:cNvSpPr>
          <p:nvPr>
            <p:ph type="title"/>
          </p:nvPr>
        </p:nvSpPr>
        <p:spPr/>
        <p:txBody>
          <a:bodyPr/>
          <a:lstStyle/>
          <a:p>
            <a:r>
              <a:rPr lang="fr-FR" dirty="0"/>
              <a:t>AlphaFold2 (2020)</a:t>
            </a:r>
            <a:endParaRPr lang="hu-HU" dirty="0"/>
          </a:p>
        </p:txBody>
      </p:sp>
      <p:sp>
        <p:nvSpPr>
          <p:cNvPr id="4" name="Élőláb helye 3">
            <a:extLst>
              <a:ext uri="{FF2B5EF4-FFF2-40B4-BE49-F238E27FC236}">
                <a16:creationId xmlns:a16="http://schemas.microsoft.com/office/drawing/2014/main" id="{77578E3C-4294-5934-5AB8-93D9224F7F55}"/>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5" name="Dia számának helye 4">
            <a:extLst>
              <a:ext uri="{FF2B5EF4-FFF2-40B4-BE49-F238E27FC236}">
                <a16:creationId xmlns:a16="http://schemas.microsoft.com/office/drawing/2014/main" id="{3881DAB3-21DE-8726-84E2-203CB8FDC7E4}"/>
              </a:ext>
            </a:extLst>
          </p:cNvPr>
          <p:cNvSpPr>
            <a:spLocks noGrp="1"/>
          </p:cNvSpPr>
          <p:nvPr>
            <p:ph type="sldNum" sz="quarter" idx="12"/>
          </p:nvPr>
        </p:nvSpPr>
        <p:spPr/>
        <p:txBody>
          <a:bodyPr/>
          <a:lstStyle/>
          <a:p>
            <a:fld id="{B2DC25EE-239B-4C5F-AAD1-255A7D5F1EE2}" type="slidenum">
              <a:rPr lang="en-US" smtClean="0"/>
              <a:t>18</a:t>
            </a:fld>
            <a:endParaRPr lang="en-US"/>
          </a:p>
        </p:txBody>
      </p:sp>
      <p:pic>
        <p:nvPicPr>
          <p:cNvPr id="7" name="Kép 6">
            <a:extLst>
              <a:ext uri="{FF2B5EF4-FFF2-40B4-BE49-F238E27FC236}">
                <a16:creationId xmlns:a16="http://schemas.microsoft.com/office/drawing/2014/main" id="{2DD7D414-31B7-88EA-4B0C-6FAAF27EA193}"/>
              </a:ext>
            </a:extLst>
          </p:cNvPr>
          <p:cNvPicPr>
            <a:picLocks noChangeAspect="1"/>
          </p:cNvPicPr>
          <p:nvPr/>
        </p:nvPicPr>
        <p:blipFill>
          <a:blip r:embed="rId3"/>
          <a:stretch>
            <a:fillRect/>
          </a:stretch>
        </p:blipFill>
        <p:spPr>
          <a:xfrm>
            <a:off x="7798075" y="0"/>
            <a:ext cx="4248332" cy="2626242"/>
          </a:xfrm>
          <a:prstGeom prst="rect">
            <a:avLst/>
          </a:prstGeom>
        </p:spPr>
      </p:pic>
      <p:sp>
        <p:nvSpPr>
          <p:cNvPr id="3" name="Tartalom helye 2">
            <a:extLst>
              <a:ext uri="{FF2B5EF4-FFF2-40B4-BE49-F238E27FC236}">
                <a16:creationId xmlns:a16="http://schemas.microsoft.com/office/drawing/2014/main" id="{E6203F43-5DCC-268D-9E20-5BEB91384463}"/>
              </a:ext>
            </a:extLst>
          </p:cNvPr>
          <p:cNvSpPr>
            <a:spLocks noGrp="1"/>
          </p:cNvSpPr>
          <p:nvPr>
            <p:ph idx="1"/>
          </p:nvPr>
        </p:nvSpPr>
        <p:spPr>
          <a:xfrm>
            <a:off x="935665" y="2478024"/>
            <a:ext cx="10348031" cy="3694176"/>
          </a:xfrm>
        </p:spPr>
        <p:txBody>
          <a:bodyPr>
            <a:normAutofit fontScale="92500" lnSpcReduction="20000"/>
          </a:bodyPr>
          <a:lstStyle/>
          <a:p>
            <a:r>
              <a:rPr lang="fr-FR" dirty="0"/>
              <a:t>K</a:t>
            </a:r>
            <a:r>
              <a:rPr lang="hu-HU" dirty="0" err="1"/>
              <a:t>ísérleti</a:t>
            </a:r>
            <a:r>
              <a:rPr lang="hu-HU" dirty="0"/>
              <a:t> szerkezethez közeli térszerkezet jóslásra az aminosav sorrendből</a:t>
            </a:r>
            <a:r>
              <a:rPr lang="fr-FR" dirty="0"/>
              <a:t> </a:t>
            </a:r>
          </a:p>
          <a:p>
            <a:pPr lvl="1"/>
            <a:r>
              <a:rPr lang="fr-FR" dirty="0">
                <a:solidFill>
                  <a:srgbClr val="FF0000"/>
                </a:solidFill>
              </a:rPr>
              <a:t>0.96 Å rmsd</a:t>
            </a:r>
            <a:r>
              <a:rPr lang="fr-FR" baseline="-25000" dirty="0">
                <a:solidFill>
                  <a:srgbClr val="FF0000"/>
                </a:solidFill>
              </a:rPr>
              <a:t>95 </a:t>
            </a:r>
            <a:r>
              <a:rPr lang="fr-FR" dirty="0">
                <a:solidFill>
                  <a:srgbClr val="FF0000"/>
                </a:solidFill>
              </a:rPr>
              <a:t>C</a:t>
            </a:r>
            <a:r>
              <a:rPr lang="el-GR" baseline="-25000" dirty="0">
                <a:solidFill>
                  <a:srgbClr val="FF0000"/>
                </a:solidFill>
                <a:latin typeface="Times New Roman" panose="02020603050405020304" pitchFamily="18" charset="0"/>
                <a:cs typeface="Times New Roman" panose="02020603050405020304" pitchFamily="18" charset="0"/>
              </a:rPr>
              <a:t>α</a:t>
            </a:r>
            <a:r>
              <a:rPr lang="fr-FR" baseline="-25000" dirty="0">
                <a:solidFill>
                  <a:srgbClr val="FF0000"/>
                </a:solidFill>
                <a:latin typeface="Times New Roman" panose="02020603050405020304" pitchFamily="18" charset="0"/>
                <a:cs typeface="Times New Roman" panose="02020603050405020304" pitchFamily="18" charset="0"/>
              </a:rPr>
              <a:t> </a:t>
            </a:r>
            <a:r>
              <a:rPr lang="fr-FR" dirty="0" err="1">
                <a:solidFill>
                  <a:srgbClr val="FF0000"/>
                </a:solidFill>
                <a:latin typeface="Times New Roman" panose="02020603050405020304" pitchFamily="18" charset="0"/>
                <a:cs typeface="Times New Roman" panose="02020603050405020304" pitchFamily="18" charset="0"/>
              </a:rPr>
              <a:t>atomokra</a:t>
            </a:r>
            <a:r>
              <a:rPr lang="fr-FR" dirty="0"/>
              <a:t>, 2.8 Å a </a:t>
            </a:r>
            <a:r>
              <a:rPr lang="hu-HU" dirty="0"/>
              <a:t>másodiknak,</a:t>
            </a:r>
            <a:r>
              <a:rPr lang="hu-HU" dirty="0">
                <a:latin typeface="Times New Roman" panose="02020603050405020304" pitchFamily="18" charset="0"/>
                <a:cs typeface="Times New Roman" panose="02020603050405020304" pitchFamily="18" charset="0"/>
              </a:rPr>
              <a:t> </a:t>
            </a:r>
            <a:r>
              <a:rPr lang="hu-HU" dirty="0">
                <a:solidFill>
                  <a:srgbClr val="FF0000"/>
                </a:solidFill>
              </a:rPr>
              <a:t>1.5 Å rmsd</a:t>
            </a:r>
            <a:r>
              <a:rPr lang="hu-HU" baseline="-25000" dirty="0">
                <a:solidFill>
                  <a:srgbClr val="FF0000"/>
                </a:solidFill>
              </a:rPr>
              <a:t>95</a:t>
            </a:r>
            <a:r>
              <a:rPr lang="hu-HU" dirty="0">
                <a:solidFill>
                  <a:srgbClr val="FF0000"/>
                </a:solidFill>
              </a:rPr>
              <a:t> az össze atomra</a:t>
            </a:r>
            <a:r>
              <a:rPr lang="fr-FR" dirty="0"/>
              <a:t> (3.5 Å)</a:t>
            </a:r>
            <a:endParaRPr lang="fr-FR" dirty="0">
              <a:latin typeface="Times New Roman" panose="02020603050405020304" pitchFamily="18" charset="0"/>
              <a:cs typeface="Times New Roman" panose="02020603050405020304" pitchFamily="18" charset="0"/>
            </a:endParaRPr>
          </a:p>
          <a:p>
            <a:pPr lvl="1"/>
            <a:r>
              <a:rPr lang="hu-HU" dirty="0"/>
              <a:t>Pontos doménszerkezet és </a:t>
            </a:r>
            <a:r>
              <a:rPr lang="hu-HU" dirty="0" err="1"/>
              <a:t>dom</a:t>
            </a:r>
            <a:r>
              <a:rPr lang="fr-FR" dirty="0"/>
              <a:t>é</a:t>
            </a:r>
            <a:r>
              <a:rPr lang="hu-HU" dirty="0"/>
              <a:t>n-illeszkedés fehérjékre (2,180 </a:t>
            </a:r>
            <a:r>
              <a:rPr lang="hu-HU" dirty="0" err="1"/>
              <a:t>aa</a:t>
            </a:r>
            <a:r>
              <a:rPr lang="hu-HU" dirty="0"/>
              <a:t> )</a:t>
            </a:r>
          </a:p>
          <a:p>
            <a:pPr lvl="1"/>
            <a:r>
              <a:rPr lang="hu-HU" dirty="0"/>
              <a:t>Képes pontos </a:t>
            </a:r>
            <a:r>
              <a:rPr lang="hu-HU" dirty="0" err="1"/>
              <a:t>aminosavankénti</a:t>
            </a:r>
            <a:r>
              <a:rPr lang="hu-HU" dirty="0"/>
              <a:t> becslést adni a jóslat megbízhatóságára</a:t>
            </a:r>
          </a:p>
          <a:p>
            <a:r>
              <a:rPr lang="hu-HU" dirty="0"/>
              <a:t>A sikere a szerkezeti </a:t>
            </a:r>
            <a:r>
              <a:rPr lang="hu-HU" dirty="0" err="1"/>
              <a:t>genomika</a:t>
            </a:r>
            <a:r>
              <a:rPr lang="hu-HU" dirty="0"/>
              <a:t> eredményeire épül  </a:t>
            </a:r>
            <a:endParaRPr lang="fr-FR" dirty="0"/>
          </a:p>
          <a:p>
            <a:pPr lvl="1"/>
            <a:r>
              <a:rPr lang="hu-HU" dirty="0"/>
              <a:t>« </a:t>
            </a:r>
            <a:r>
              <a:rPr lang="hu-HU" dirty="0" err="1"/>
              <a:t>AlphaFold</a:t>
            </a:r>
            <a:r>
              <a:rPr lang="hu-HU" dirty="0"/>
              <a:t> </a:t>
            </a:r>
            <a:r>
              <a:rPr lang="hu-HU" dirty="0" err="1"/>
              <a:t>was</a:t>
            </a:r>
            <a:r>
              <a:rPr lang="hu-HU" dirty="0"/>
              <a:t> </a:t>
            </a:r>
            <a:r>
              <a:rPr lang="hu-HU" dirty="0" err="1"/>
              <a:t>taught</a:t>
            </a:r>
            <a:r>
              <a:rPr lang="hu-HU" dirty="0"/>
              <a:t> </a:t>
            </a:r>
            <a:r>
              <a:rPr lang="hu-HU" dirty="0" err="1"/>
              <a:t>by</a:t>
            </a:r>
            <a:r>
              <a:rPr lang="hu-HU" dirty="0"/>
              <a:t> showing </a:t>
            </a:r>
            <a:r>
              <a:rPr lang="hu-HU" dirty="0" err="1"/>
              <a:t>the</a:t>
            </a:r>
            <a:r>
              <a:rPr lang="hu-HU" dirty="0"/>
              <a:t> </a:t>
            </a:r>
            <a:r>
              <a:rPr lang="hu-HU" dirty="0" err="1"/>
              <a:t>sequences</a:t>
            </a:r>
            <a:r>
              <a:rPr lang="hu-HU" dirty="0"/>
              <a:t> and </a:t>
            </a:r>
            <a:r>
              <a:rPr lang="hu-HU" dirty="0" err="1"/>
              <a:t>structures</a:t>
            </a:r>
            <a:r>
              <a:rPr lang="hu-HU" dirty="0"/>
              <a:t> of </a:t>
            </a:r>
            <a:r>
              <a:rPr lang="hu-HU" dirty="0" err="1"/>
              <a:t>around</a:t>
            </a:r>
            <a:r>
              <a:rPr lang="hu-HU" dirty="0"/>
              <a:t> 100,000 </a:t>
            </a:r>
            <a:r>
              <a:rPr lang="hu-HU" dirty="0" err="1"/>
              <a:t>known</a:t>
            </a:r>
            <a:r>
              <a:rPr lang="hu-HU" dirty="0"/>
              <a:t> proteins.”</a:t>
            </a:r>
          </a:p>
          <a:p>
            <a:r>
              <a:rPr lang="hu-HU" dirty="0"/>
              <a:t>ML fejlesztőknek az  AlphaFold2 kódja inspiráció.</a:t>
            </a:r>
          </a:p>
          <a:p>
            <a:r>
              <a:rPr lang="fr-FR" dirty="0"/>
              <a:t>A </a:t>
            </a:r>
            <a:r>
              <a:rPr lang="hu-HU" dirty="0"/>
              <a:t>Google </a:t>
            </a:r>
            <a:r>
              <a:rPr lang="hu-HU" dirty="0" err="1"/>
              <a:t>DeepMind</a:t>
            </a:r>
            <a:r>
              <a:rPr lang="hu-HU" dirty="0"/>
              <a:t> meg</a:t>
            </a:r>
            <a:r>
              <a:rPr lang="fr-FR" dirty="0"/>
              <a:t>a</a:t>
            </a:r>
            <a:r>
              <a:rPr lang="hu-HU" dirty="0"/>
              <a:t>lapította az </a:t>
            </a:r>
            <a:r>
              <a:rPr lang="hu-HU" dirty="0" err="1"/>
              <a:t>Isomorphic</a:t>
            </a:r>
            <a:r>
              <a:rPr lang="hu-HU" dirty="0"/>
              <a:t> </a:t>
            </a:r>
            <a:r>
              <a:rPr lang="hu-HU" dirty="0" err="1"/>
              <a:t>Labs</a:t>
            </a:r>
            <a:r>
              <a:rPr lang="hu-HU" dirty="0"/>
              <a:t> nevű spin-</a:t>
            </a:r>
            <a:r>
              <a:rPr lang="hu-HU" dirty="0" err="1"/>
              <a:t>off</a:t>
            </a:r>
            <a:r>
              <a:rPr lang="fr-FR" dirty="0" err="1"/>
              <a:t>ot</a:t>
            </a:r>
            <a:r>
              <a:rPr lang="fr-FR" dirty="0"/>
              <a:t> </a:t>
            </a:r>
            <a:r>
              <a:rPr lang="hu-HU" dirty="0"/>
              <a:t>az </a:t>
            </a:r>
            <a:r>
              <a:rPr lang="hu-HU" dirty="0" err="1"/>
              <a:t>AlphaFoldban</a:t>
            </a:r>
            <a:r>
              <a:rPr lang="hu-HU" dirty="0"/>
              <a:t> lévő potenciál</a:t>
            </a:r>
            <a:r>
              <a:rPr lang="fr-FR" dirty="0"/>
              <a:t> (</a:t>
            </a:r>
            <a:r>
              <a:rPr lang="fr-FR" dirty="0" err="1"/>
              <a:t>és</a:t>
            </a:r>
            <a:r>
              <a:rPr lang="fr-FR" dirty="0"/>
              <a:t> </a:t>
            </a:r>
            <a:r>
              <a:rPr lang="fr-FR" dirty="0" err="1"/>
              <a:t>az</a:t>
            </a:r>
            <a:r>
              <a:rPr lang="fr-FR" dirty="0"/>
              <a:t> AI)</a:t>
            </a:r>
            <a:r>
              <a:rPr lang="hu-HU" dirty="0"/>
              <a:t> kiaknázására </a:t>
            </a:r>
          </a:p>
          <a:p>
            <a:endParaRPr lang="hu-HU" dirty="0"/>
          </a:p>
        </p:txBody>
      </p:sp>
      <p:pic>
        <p:nvPicPr>
          <p:cNvPr id="9" name="Kép 8">
            <a:extLst>
              <a:ext uri="{FF2B5EF4-FFF2-40B4-BE49-F238E27FC236}">
                <a16:creationId xmlns:a16="http://schemas.microsoft.com/office/drawing/2014/main" id="{CAF0D6C4-CE3F-BA3B-E664-C1C463565D10}"/>
              </a:ext>
            </a:extLst>
          </p:cNvPr>
          <p:cNvPicPr>
            <a:picLocks noChangeAspect="1"/>
          </p:cNvPicPr>
          <p:nvPr/>
        </p:nvPicPr>
        <p:blipFill>
          <a:blip r:embed="rId4"/>
          <a:stretch>
            <a:fillRect/>
          </a:stretch>
        </p:blipFill>
        <p:spPr>
          <a:xfrm>
            <a:off x="2151450" y="1546186"/>
            <a:ext cx="5490786" cy="4902669"/>
          </a:xfrm>
          <a:prstGeom prst="rect">
            <a:avLst/>
          </a:prstGeom>
        </p:spPr>
      </p:pic>
      <p:pic>
        <p:nvPicPr>
          <p:cNvPr id="11" name="Kép 10">
            <a:extLst>
              <a:ext uri="{FF2B5EF4-FFF2-40B4-BE49-F238E27FC236}">
                <a16:creationId xmlns:a16="http://schemas.microsoft.com/office/drawing/2014/main" id="{1D745584-5747-8127-EC06-6BF28257F6AE}"/>
              </a:ext>
            </a:extLst>
          </p:cNvPr>
          <p:cNvPicPr>
            <a:picLocks noChangeAspect="1"/>
          </p:cNvPicPr>
          <p:nvPr/>
        </p:nvPicPr>
        <p:blipFill>
          <a:blip r:embed="rId5"/>
          <a:stretch>
            <a:fillRect/>
          </a:stretch>
        </p:blipFill>
        <p:spPr>
          <a:xfrm>
            <a:off x="623987" y="2128275"/>
            <a:ext cx="7539878" cy="4410637"/>
          </a:xfrm>
          <a:prstGeom prst="rect">
            <a:avLst/>
          </a:prstGeom>
        </p:spPr>
      </p:pic>
    </p:spTree>
    <p:extLst>
      <p:ext uri="{BB962C8B-B14F-4D97-AF65-F5344CB8AC3E}">
        <p14:creationId xmlns:p14="http://schemas.microsoft.com/office/powerpoint/2010/main" val="321280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E95CBE5-1D96-C758-4E80-1DE959D5DE48}"/>
              </a:ext>
            </a:extLst>
          </p:cNvPr>
          <p:cNvSpPr>
            <a:spLocks noGrp="1"/>
          </p:cNvSpPr>
          <p:nvPr>
            <p:ph type="title"/>
          </p:nvPr>
        </p:nvSpPr>
        <p:spPr>
          <a:xfrm>
            <a:off x="191386" y="252588"/>
            <a:ext cx="12000614" cy="517064"/>
          </a:xfrm>
        </p:spPr>
        <p:txBody>
          <a:bodyPr>
            <a:normAutofit fontScale="90000"/>
          </a:bodyPr>
          <a:lstStyle/>
          <a:p>
            <a:r>
              <a:rPr lang="hu-HU" dirty="0"/>
              <a:t>Mi a krisztallográfia jövője az </a:t>
            </a:r>
            <a:r>
              <a:rPr lang="hu-HU" dirty="0" err="1"/>
              <a:t>AlphaFold</a:t>
            </a:r>
            <a:r>
              <a:rPr lang="hu-HU" dirty="0"/>
              <a:t> korszakban</a:t>
            </a:r>
            <a:r>
              <a:rPr lang="fr-FR" dirty="0"/>
              <a:t>?</a:t>
            </a:r>
            <a:endParaRPr lang="hu-HU" dirty="0"/>
          </a:p>
        </p:txBody>
      </p:sp>
      <p:sp>
        <p:nvSpPr>
          <p:cNvPr id="3" name="Tartalom helye 2">
            <a:extLst>
              <a:ext uri="{FF2B5EF4-FFF2-40B4-BE49-F238E27FC236}">
                <a16:creationId xmlns:a16="http://schemas.microsoft.com/office/drawing/2014/main" id="{520EB0F3-6C11-DC3F-9219-F2FAF5FB864E}"/>
              </a:ext>
            </a:extLst>
          </p:cNvPr>
          <p:cNvSpPr>
            <a:spLocks noGrp="1"/>
          </p:cNvSpPr>
          <p:nvPr>
            <p:ph idx="13"/>
          </p:nvPr>
        </p:nvSpPr>
        <p:spPr>
          <a:xfrm>
            <a:off x="478365" y="1423906"/>
            <a:ext cx="11226801" cy="4483693"/>
          </a:xfrm>
        </p:spPr>
        <p:txBody>
          <a:bodyPr>
            <a:normAutofit fontScale="92500"/>
          </a:bodyPr>
          <a:lstStyle/>
          <a:p>
            <a:r>
              <a:rPr lang="hu-HU" dirty="0"/>
              <a:t>Célszerű lesz olyan kristályformát keresni, mely lehetővé teszi a</a:t>
            </a:r>
            <a:r>
              <a:rPr lang="fr-FR" dirty="0"/>
              <a:t> </a:t>
            </a:r>
            <a:r>
              <a:rPr lang="hu-HU" dirty="0"/>
              <a:t>szerkezet megoldását az </a:t>
            </a:r>
            <a:r>
              <a:rPr lang="hu-HU" dirty="0" err="1"/>
              <a:t>AlphaFold</a:t>
            </a:r>
            <a:r>
              <a:rPr lang="hu-HU" dirty="0"/>
              <a:t> jóslat alapján.</a:t>
            </a:r>
          </a:p>
          <a:p>
            <a:r>
              <a:rPr lang="hu-HU" dirty="0"/>
              <a:t>Szakértői rendszerek optimalizáljak a kristályszerkezet meghatározás útját.</a:t>
            </a:r>
          </a:p>
          <a:p>
            <a:r>
              <a:rPr lang="hu-HU" dirty="0"/>
              <a:t>A gépi tanulás és a MI nemcsak a fehérjeszerkezet-meghatározáshoz kínál utat, hanem egy sokkal nagyobb adathalmazhoz, amely </a:t>
            </a:r>
            <a:r>
              <a:rPr lang="hu-HU" dirty="0" err="1"/>
              <a:t>kisérletileg</a:t>
            </a:r>
            <a:r>
              <a:rPr lang="hu-HU" dirty="0"/>
              <a:t> nem célozható.</a:t>
            </a:r>
          </a:p>
          <a:p>
            <a:pPr lvl="1"/>
            <a:r>
              <a:rPr lang="hu-HU" dirty="0"/>
              <a:t>  II./ Modellezés és szimuláció akkor hasznos ha …. lehetővé teszi olyan adatok generálását, melyek kísérletileg jelenleg még nem elérhetőek</a:t>
            </a:r>
          </a:p>
          <a:p>
            <a:pPr lvl="3"/>
            <a:r>
              <a:rPr lang="hu-HU" dirty="0"/>
              <a:t>Pl. meg nem szintetizált vegyületek affinitásának jóslása/meghatározása</a:t>
            </a:r>
          </a:p>
          <a:p>
            <a:pPr lvl="3"/>
            <a:r>
              <a:rPr lang="hu-HU" dirty="0"/>
              <a:t>Kívánt térszerkezetek szekvenciainak jóslása???</a:t>
            </a:r>
          </a:p>
          <a:p>
            <a:r>
              <a:rPr lang="hu-HU" dirty="0"/>
              <a:t>Helyettesíteni fogja a gépi tanulás a krisztallográfusokat? </a:t>
            </a:r>
          </a:p>
          <a:p>
            <a:pPr lvl="1"/>
            <a:r>
              <a:rPr lang="hu-HU" dirty="0"/>
              <a:t>Nem, de </a:t>
            </a:r>
            <a:r>
              <a:rPr lang="hu-HU" dirty="0">
                <a:solidFill>
                  <a:srgbClr val="FF0000"/>
                </a:solidFill>
              </a:rPr>
              <a:t>az ML technikáit használó krisztallográfusok eredményesebbek lesznek</a:t>
            </a:r>
            <a:r>
              <a:rPr lang="hu-HU" dirty="0"/>
              <a:t>.</a:t>
            </a:r>
            <a:endParaRPr lang="fr-FR" dirty="0"/>
          </a:p>
          <a:p>
            <a:endParaRPr lang="hu-HU" dirty="0"/>
          </a:p>
          <a:p>
            <a:endParaRPr lang="hu-HU" dirty="0"/>
          </a:p>
        </p:txBody>
      </p:sp>
      <p:sp>
        <p:nvSpPr>
          <p:cNvPr id="4" name="Élőláb helye 3">
            <a:extLst>
              <a:ext uri="{FF2B5EF4-FFF2-40B4-BE49-F238E27FC236}">
                <a16:creationId xmlns:a16="http://schemas.microsoft.com/office/drawing/2014/main" id="{C7D69CE4-487C-016A-A9EC-607B3D5EFF8C}"/>
              </a:ext>
            </a:extLst>
          </p:cNvPr>
          <p:cNvSpPr>
            <a:spLocks noGrp="1"/>
          </p:cNvSpPr>
          <p:nvPr>
            <p:ph type="ftr" sz="quarter" idx="15"/>
          </p:nvPr>
        </p:nvSpPr>
        <p:spPr/>
        <p:txBody>
          <a:bodyPr/>
          <a:lstStyle/>
          <a:p>
            <a:r>
              <a:rPr lang="en-US"/>
              <a:t>Occam borotvája vagy gépi tanulás? - Szeged 2024 március 7</a:t>
            </a:r>
            <a:endParaRPr lang="fr-FR" dirty="0"/>
          </a:p>
        </p:txBody>
      </p:sp>
      <p:sp>
        <p:nvSpPr>
          <p:cNvPr id="5" name="Dia számának helye 4">
            <a:extLst>
              <a:ext uri="{FF2B5EF4-FFF2-40B4-BE49-F238E27FC236}">
                <a16:creationId xmlns:a16="http://schemas.microsoft.com/office/drawing/2014/main" id="{F3BA312B-5D19-BD31-AAC3-F48F49890288}"/>
              </a:ext>
            </a:extLst>
          </p:cNvPr>
          <p:cNvSpPr>
            <a:spLocks noGrp="1"/>
          </p:cNvSpPr>
          <p:nvPr>
            <p:ph type="sldNum" sz="quarter" idx="16"/>
          </p:nvPr>
        </p:nvSpPr>
        <p:spPr/>
        <p:txBody>
          <a:bodyPr/>
          <a:lstStyle/>
          <a:p>
            <a:fld id="{980E94A8-0648-D043-B8F7-3AFA110B04BE}" type="slidenum">
              <a:rPr lang="fr-FR" smtClean="0"/>
              <a:pPr/>
              <a:t>19</a:t>
            </a:fld>
            <a:endParaRPr lang="fr-FR" dirty="0"/>
          </a:p>
        </p:txBody>
      </p:sp>
      <p:sp>
        <p:nvSpPr>
          <p:cNvPr id="6" name="Tartalom helye 5">
            <a:extLst>
              <a:ext uri="{FF2B5EF4-FFF2-40B4-BE49-F238E27FC236}">
                <a16:creationId xmlns:a16="http://schemas.microsoft.com/office/drawing/2014/main" id="{AF202598-681D-3C3E-B655-1676FE5B2084}"/>
              </a:ext>
            </a:extLst>
          </p:cNvPr>
          <p:cNvSpPr>
            <a:spLocks noGrp="1"/>
          </p:cNvSpPr>
          <p:nvPr>
            <p:ph idx="17"/>
          </p:nvPr>
        </p:nvSpPr>
        <p:spPr/>
        <p:txBody>
          <a:bodyPr>
            <a:normAutofit fontScale="62500" lnSpcReduction="20000"/>
          </a:bodyPr>
          <a:lstStyle/>
          <a:p>
            <a:r>
              <a:rPr lang="en-US" dirty="0"/>
              <a:t>Implications of AlphaFold2 for crystallographic phasing by molecular replacement (Acta </a:t>
            </a:r>
            <a:r>
              <a:rPr lang="en-US" dirty="0" err="1"/>
              <a:t>Cryst</a:t>
            </a:r>
            <a:r>
              <a:rPr lang="en-US" dirty="0"/>
              <a:t> D 2022)</a:t>
            </a:r>
            <a:endParaRPr lang="hu-HU" dirty="0"/>
          </a:p>
        </p:txBody>
      </p:sp>
    </p:spTree>
    <p:extLst>
      <p:ext uri="{BB962C8B-B14F-4D97-AF65-F5344CB8AC3E}">
        <p14:creationId xmlns:p14="http://schemas.microsoft.com/office/powerpoint/2010/main" val="222227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D926316-CD82-F3CA-00F1-59A5CDED5DD9}"/>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DEF5876F-43CA-8763-B771-789B12311961}"/>
              </a:ext>
            </a:extLst>
          </p:cNvPr>
          <p:cNvSpPr>
            <a:spLocks noGrp="1"/>
          </p:cNvSpPr>
          <p:nvPr>
            <p:ph idx="1"/>
          </p:nvPr>
        </p:nvSpPr>
        <p:spPr/>
        <p:txBody>
          <a:bodyPr/>
          <a:lstStyle/>
          <a:p>
            <a:endParaRPr lang="hu-HU"/>
          </a:p>
        </p:txBody>
      </p:sp>
      <p:sp>
        <p:nvSpPr>
          <p:cNvPr id="4" name="Élőláb helye 3">
            <a:extLst>
              <a:ext uri="{FF2B5EF4-FFF2-40B4-BE49-F238E27FC236}">
                <a16:creationId xmlns:a16="http://schemas.microsoft.com/office/drawing/2014/main" id="{51C14BE3-F079-272A-1701-F5D2F8F22E0F}"/>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F63F7A5F-635F-CC67-DEC8-E3F17C17CFEC}"/>
              </a:ext>
            </a:extLst>
          </p:cNvPr>
          <p:cNvSpPr>
            <a:spLocks noGrp="1"/>
          </p:cNvSpPr>
          <p:nvPr>
            <p:ph type="sldNum" sz="quarter" idx="12"/>
          </p:nvPr>
        </p:nvSpPr>
        <p:spPr/>
        <p:txBody>
          <a:bodyPr/>
          <a:lstStyle/>
          <a:p>
            <a:fld id="{B2DC25EE-239B-4C5F-AAD1-255A7D5F1EE2}" type="slidenum">
              <a:rPr lang="en-US" smtClean="0"/>
              <a:t>2</a:t>
            </a:fld>
            <a:endParaRPr lang="en-US"/>
          </a:p>
        </p:txBody>
      </p:sp>
      <p:pic>
        <p:nvPicPr>
          <p:cNvPr id="7" name="Kép 6">
            <a:extLst>
              <a:ext uri="{FF2B5EF4-FFF2-40B4-BE49-F238E27FC236}">
                <a16:creationId xmlns:a16="http://schemas.microsoft.com/office/drawing/2014/main" id="{3C93F2A4-8875-35D5-40BA-15455F4A1EB2}"/>
              </a:ext>
            </a:extLst>
          </p:cNvPr>
          <p:cNvPicPr>
            <a:picLocks noChangeAspect="1"/>
          </p:cNvPicPr>
          <p:nvPr/>
        </p:nvPicPr>
        <p:blipFill>
          <a:blip r:embed="rId2"/>
          <a:stretch>
            <a:fillRect/>
          </a:stretch>
        </p:blipFill>
        <p:spPr>
          <a:xfrm>
            <a:off x="-131674" y="-1127533"/>
            <a:ext cx="12323674" cy="9211487"/>
          </a:xfrm>
          <a:prstGeom prst="rect">
            <a:avLst/>
          </a:prstGeom>
        </p:spPr>
      </p:pic>
      <p:pic>
        <p:nvPicPr>
          <p:cNvPr id="9" name="Kép 8">
            <a:extLst>
              <a:ext uri="{FF2B5EF4-FFF2-40B4-BE49-F238E27FC236}">
                <a16:creationId xmlns:a16="http://schemas.microsoft.com/office/drawing/2014/main" id="{1C4E7E73-D05E-4A05-DD6D-76BCD584FCCE}"/>
              </a:ext>
            </a:extLst>
          </p:cNvPr>
          <p:cNvPicPr>
            <a:picLocks noChangeAspect="1"/>
          </p:cNvPicPr>
          <p:nvPr/>
        </p:nvPicPr>
        <p:blipFill>
          <a:blip r:embed="rId3"/>
          <a:stretch>
            <a:fillRect/>
          </a:stretch>
        </p:blipFill>
        <p:spPr>
          <a:xfrm>
            <a:off x="-321869" y="2136039"/>
            <a:ext cx="1905148" cy="5575666"/>
          </a:xfrm>
          <a:prstGeom prst="rect">
            <a:avLst/>
          </a:prstGeom>
        </p:spPr>
      </p:pic>
    </p:spTree>
    <p:extLst>
      <p:ext uri="{BB962C8B-B14F-4D97-AF65-F5344CB8AC3E}">
        <p14:creationId xmlns:p14="http://schemas.microsoft.com/office/powerpoint/2010/main" val="343816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31D6B68-89FB-0EEF-3443-60885121B958}"/>
              </a:ext>
            </a:extLst>
          </p:cNvPr>
          <p:cNvSpPr>
            <a:spLocks noGrp="1"/>
          </p:cNvSpPr>
          <p:nvPr>
            <p:ph type="title"/>
          </p:nvPr>
        </p:nvSpPr>
        <p:spPr>
          <a:xfrm>
            <a:off x="1115567" y="136525"/>
            <a:ext cx="10168128" cy="1179576"/>
          </a:xfrm>
        </p:spPr>
        <p:txBody>
          <a:bodyPr>
            <a:normAutofit fontScale="90000"/>
          </a:bodyPr>
          <a:lstStyle/>
          <a:p>
            <a:r>
              <a:rPr lang="fr-FR" dirty="0" err="1"/>
              <a:t>Az</a:t>
            </a:r>
            <a:r>
              <a:rPr lang="fr-FR" dirty="0"/>
              <a:t> </a:t>
            </a:r>
            <a:r>
              <a:rPr lang="hu-HU" dirty="0"/>
              <a:t>AlphaFold3 beharangozott újdonságai</a:t>
            </a:r>
          </a:p>
        </p:txBody>
      </p:sp>
      <p:sp>
        <p:nvSpPr>
          <p:cNvPr id="4" name="Élőláb helye 3">
            <a:extLst>
              <a:ext uri="{FF2B5EF4-FFF2-40B4-BE49-F238E27FC236}">
                <a16:creationId xmlns:a16="http://schemas.microsoft.com/office/drawing/2014/main" id="{9B2A4B13-7909-4CB3-B9F8-D83C7735A13C}"/>
              </a:ext>
            </a:extLst>
          </p:cNvPr>
          <p:cNvSpPr>
            <a:spLocks noGrp="1"/>
          </p:cNvSpPr>
          <p:nvPr>
            <p:ph type="ftr" sz="quarter" idx="11"/>
          </p:nvPr>
        </p:nvSpPr>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p>
        </p:txBody>
      </p:sp>
      <p:sp>
        <p:nvSpPr>
          <p:cNvPr id="5" name="Dia számának helye 4">
            <a:extLst>
              <a:ext uri="{FF2B5EF4-FFF2-40B4-BE49-F238E27FC236}">
                <a16:creationId xmlns:a16="http://schemas.microsoft.com/office/drawing/2014/main" id="{B0185D7B-B266-7991-2BBD-7A139DC47CE2}"/>
              </a:ext>
            </a:extLst>
          </p:cNvPr>
          <p:cNvSpPr>
            <a:spLocks noGrp="1"/>
          </p:cNvSpPr>
          <p:nvPr>
            <p:ph type="sldNum" sz="quarter" idx="12"/>
          </p:nvPr>
        </p:nvSpPr>
        <p:spPr/>
        <p:txBody>
          <a:bodyPr/>
          <a:lstStyle/>
          <a:p>
            <a:fld id="{B2DC25EE-239B-4C5F-AAD1-255A7D5F1EE2}" type="slidenum">
              <a:rPr lang="en-US" smtClean="0"/>
              <a:t>20</a:t>
            </a:fld>
            <a:endParaRPr lang="en-US"/>
          </a:p>
        </p:txBody>
      </p:sp>
      <p:sp>
        <p:nvSpPr>
          <p:cNvPr id="3" name="Tartalom helye 2">
            <a:extLst>
              <a:ext uri="{FF2B5EF4-FFF2-40B4-BE49-F238E27FC236}">
                <a16:creationId xmlns:a16="http://schemas.microsoft.com/office/drawing/2014/main" id="{80C1B03A-96B3-8F7B-751E-F9833D9097B8}"/>
              </a:ext>
            </a:extLst>
          </p:cNvPr>
          <p:cNvSpPr>
            <a:spLocks noGrp="1"/>
          </p:cNvSpPr>
          <p:nvPr>
            <p:ph idx="1"/>
          </p:nvPr>
        </p:nvSpPr>
        <p:spPr>
          <a:xfrm>
            <a:off x="167527" y="2241447"/>
            <a:ext cx="4668544" cy="3694176"/>
          </a:xfrm>
        </p:spPr>
        <p:txBody>
          <a:bodyPr>
            <a:normAutofit fontScale="70000" lnSpcReduction="20000"/>
          </a:bodyPr>
          <a:lstStyle/>
          <a:p>
            <a:r>
              <a:rPr lang="hu-HU" dirty="0"/>
              <a:t>Kis molekulák komplexeinek pontos jóslása (jobb mint a dokkolások?)</a:t>
            </a:r>
          </a:p>
          <a:p>
            <a:r>
              <a:rPr lang="hu-HU" dirty="0"/>
              <a:t>Nukleinsavak és azok fehérjekomplexeinek térszerkezet jóslása valamint</a:t>
            </a:r>
          </a:p>
          <a:p>
            <a:r>
              <a:rPr lang="hu-HU" dirty="0" err="1"/>
              <a:t>Poszttranszlácionális</a:t>
            </a:r>
            <a:r>
              <a:rPr lang="hu-HU" dirty="0"/>
              <a:t> módosítások térszerkezetei és hatásaik jóslása egyenlőre kevésbé pontos</a:t>
            </a:r>
          </a:p>
          <a:p>
            <a:r>
              <a:rPr lang="hu-HU" dirty="0"/>
              <a:t>Teljesen új fehérjék tervezése?</a:t>
            </a:r>
          </a:p>
          <a:p>
            <a:r>
              <a:rPr lang="hu-HU" dirty="0"/>
              <a:t>Problémák: egymásba kapcsolódó fehérje komponensekből álló bonyolult molekuláris gépek pontos modellezése (riboszómára gondolnak?).  </a:t>
            </a:r>
          </a:p>
        </p:txBody>
      </p:sp>
      <p:pic>
        <p:nvPicPr>
          <p:cNvPr id="9" name="Kép 8">
            <a:extLst>
              <a:ext uri="{FF2B5EF4-FFF2-40B4-BE49-F238E27FC236}">
                <a16:creationId xmlns:a16="http://schemas.microsoft.com/office/drawing/2014/main" id="{D50A5526-5249-C130-AAD9-80CD90FF8B04}"/>
              </a:ext>
            </a:extLst>
          </p:cNvPr>
          <p:cNvPicPr>
            <a:picLocks noChangeAspect="1"/>
          </p:cNvPicPr>
          <p:nvPr/>
        </p:nvPicPr>
        <p:blipFill>
          <a:blip r:embed="rId3"/>
          <a:stretch>
            <a:fillRect/>
          </a:stretch>
        </p:blipFill>
        <p:spPr>
          <a:xfrm>
            <a:off x="5268398" y="1175014"/>
            <a:ext cx="6555160" cy="5273841"/>
          </a:xfrm>
          <a:prstGeom prst="rect">
            <a:avLst/>
          </a:prstGeom>
        </p:spPr>
      </p:pic>
      <p:pic>
        <p:nvPicPr>
          <p:cNvPr id="11" name="Kép 10">
            <a:extLst>
              <a:ext uri="{FF2B5EF4-FFF2-40B4-BE49-F238E27FC236}">
                <a16:creationId xmlns:a16="http://schemas.microsoft.com/office/drawing/2014/main" id="{F43B79B2-9CEF-8ADE-8FAF-FB21C2FB6ABE}"/>
              </a:ext>
            </a:extLst>
          </p:cNvPr>
          <p:cNvPicPr>
            <a:picLocks noChangeAspect="1"/>
          </p:cNvPicPr>
          <p:nvPr/>
        </p:nvPicPr>
        <p:blipFill>
          <a:blip r:embed="rId4"/>
          <a:stretch>
            <a:fillRect/>
          </a:stretch>
        </p:blipFill>
        <p:spPr>
          <a:xfrm>
            <a:off x="5127787" y="1157839"/>
            <a:ext cx="6836382" cy="5034400"/>
          </a:xfrm>
          <a:prstGeom prst="rect">
            <a:avLst/>
          </a:prstGeom>
        </p:spPr>
      </p:pic>
      <p:pic>
        <p:nvPicPr>
          <p:cNvPr id="13" name="Kép 12">
            <a:extLst>
              <a:ext uri="{FF2B5EF4-FFF2-40B4-BE49-F238E27FC236}">
                <a16:creationId xmlns:a16="http://schemas.microsoft.com/office/drawing/2014/main" id="{B368A460-D91C-0272-C4CF-CCEEE1BB183D}"/>
              </a:ext>
            </a:extLst>
          </p:cNvPr>
          <p:cNvPicPr>
            <a:picLocks noChangeAspect="1"/>
          </p:cNvPicPr>
          <p:nvPr/>
        </p:nvPicPr>
        <p:blipFill>
          <a:blip r:embed="rId5"/>
          <a:stretch>
            <a:fillRect/>
          </a:stretch>
        </p:blipFill>
        <p:spPr>
          <a:xfrm>
            <a:off x="5359046" y="1726736"/>
            <a:ext cx="6555160" cy="4448962"/>
          </a:xfrm>
          <a:prstGeom prst="rect">
            <a:avLst/>
          </a:prstGeom>
        </p:spPr>
      </p:pic>
      <p:pic>
        <p:nvPicPr>
          <p:cNvPr id="15" name="Kép 14">
            <a:extLst>
              <a:ext uri="{FF2B5EF4-FFF2-40B4-BE49-F238E27FC236}">
                <a16:creationId xmlns:a16="http://schemas.microsoft.com/office/drawing/2014/main" id="{05D03745-BAFC-3A89-7227-F363AE11CB84}"/>
              </a:ext>
            </a:extLst>
          </p:cNvPr>
          <p:cNvPicPr>
            <a:picLocks noChangeAspect="1"/>
          </p:cNvPicPr>
          <p:nvPr/>
        </p:nvPicPr>
        <p:blipFill>
          <a:blip r:embed="rId6"/>
          <a:stretch>
            <a:fillRect/>
          </a:stretch>
        </p:blipFill>
        <p:spPr>
          <a:xfrm>
            <a:off x="4889995" y="1175015"/>
            <a:ext cx="7214786" cy="5219546"/>
          </a:xfrm>
          <a:prstGeom prst="rect">
            <a:avLst/>
          </a:prstGeom>
        </p:spPr>
      </p:pic>
    </p:spTree>
    <p:extLst>
      <p:ext uri="{BB962C8B-B14F-4D97-AF65-F5344CB8AC3E}">
        <p14:creationId xmlns:p14="http://schemas.microsoft.com/office/powerpoint/2010/main" val="58117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1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662B3C1E-9D49-19B3-A48E-93054BD90A50}"/>
              </a:ext>
            </a:extLst>
          </p:cNvPr>
          <p:cNvSpPr>
            <a:spLocks noGrp="1"/>
          </p:cNvSpPr>
          <p:nvPr>
            <p:ph type="title"/>
          </p:nvPr>
        </p:nvSpPr>
        <p:spPr/>
        <p:txBody>
          <a:bodyPr>
            <a:normAutofit fontScale="90000"/>
          </a:bodyPr>
          <a:lstStyle/>
          <a:p>
            <a:r>
              <a:rPr lang="fr-FR" dirty="0" err="1"/>
              <a:t>Occam’s</a:t>
            </a:r>
            <a:r>
              <a:rPr lang="fr-FR" dirty="0"/>
              <a:t> </a:t>
            </a:r>
            <a:r>
              <a:rPr lang="fr-FR" dirty="0" err="1"/>
              <a:t>razor</a:t>
            </a:r>
            <a:r>
              <a:rPr lang="fr-FR" dirty="0"/>
              <a:t> in molecular and </a:t>
            </a:r>
            <a:r>
              <a:rPr lang="fr-FR" dirty="0" err="1"/>
              <a:t>sysbio</a:t>
            </a:r>
            <a:br>
              <a:rPr lang="fr-FR" dirty="0"/>
            </a:br>
            <a:r>
              <a:rPr lang="fr-FR" dirty="0" err="1"/>
              <a:t>Philosophy</a:t>
            </a:r>
            <a:r>
              <a:rPr lang="fr-FR" dirty="0"/>
              <a:t> of Science, 86, 2019</a:t>
            </a:r>
            <a:endParaRPr lang="hu-HU" dirty="0"/>
          </a:p>
        </p:txBody>
      </p:sp>
      <p:sp>
        <p:nvSpPr>
          <p:cNvPr id="3" name="Tartalom helye 2">
            <a:extLst>
              <a:ext uri="{FF2B5EF4-FFF2-40B4-BE49-F238E27FC236}">
                <a16:creationId xmlns:a16="http://schemas.microsoft.com/office/drawing/2014/main" id="{E96F8F5A-FC32-4A49-5EAA-BA1379151472}"/>
              </a:ext>
            </a:extLst>
          </p:cNvPr>
          <p:cNvSpPr>
            <a:spLocks noGrp="1"/>
          </p:cNvSpPr>
          <p:nvPr>
            <p:ph idx="1"/>
          </p:nvPr>
        </p:nvSpPr>
        <p:spPr>
          <a:xfrm>
            <a:off x="1115568" y="1871968"/>
            <a:ext cx="10168128" cy="4437392"/>
          </a:xfrm>
        </p:spPr>
        <p:txBody>
          <a:bodyPr>
            <a:normAutofit/>
          </a:bodyPr>
          <a:lstStyle/>
          <a:p>
            <a:r>
              <a:rPr lang="hu-HU" dirty="0"/>
              <a:t>A molekuláris biológia dogmája Occam borotváját favorizálja és redukcionista megközelítést indukál/sejtet.</a:t>
            </a:r>
          </a:p>
          <a:p>
            <a:r>
              <a:rPr lang="hu-HU" dirty="0"/>
              <a:t>A</a:t>
            </a:r>
            <a:r>
              <a:rPr lang="fr-FR" dirty="0"/>
              <a:t>z </a:t>
            </a:r>
            <a:r>
              <a:rPr lang="hu-HU" dirty="0" err="1"/>
              <a:t>omics</a:t>
            </a:r>
            <a:r>
              <a:rPr lang="hu-HU" dirty="0"/>
              <a:t> adatáradat azonban rámutat</a:t>
            </a:r>
            <a:r>
              <a:rPr lang="fr-FR" dirty="0" err="1"/>
              <a:t>ott</a:t>
            </a:r>
            <a:r>
              <a:rPr lang="hu-HU" dirty="0"/>
              <a:t> a biológia nagyfokú redundanciájára. Ennek kezelésére a rendszerbiológia szolgál </a:t>
            </a:r>
          </a:p>
          <a:p>
            <a:pPr lvl="1"/>
            <a:r>
              <a:rPr lang="hu-HU" dirty="0"/>
              <a:t>A jelátviteli mechanizmusok a bennük bizonyítotton résztvevő molekulákra korlátozottak (redukcionisták), de</a:t>
            </a:r>
            <a:r>
              <a:rPr lang="fr-FR" dirty="0"/>
              <a:t> </a:t>
            </a:r>
            <a:r>
              <a:rPr lang="hu-HU" dirty="0"/>
              <a:t>… további reakcióutak részvétele valószínű. </a:t>
            </a:r>
          </a:p>
          <a:p>
            <a:pPr lvl="1"/>
            <a:r>
              <a:rPr lang="hu-HU" dirty="0"/>
              <a:t>A biológiai hálózatok biztonságos működésre és nem megértésre </a:t>
            </a:r>
            <a:r>
              <a:rPr lang="hu-HU" dirty="0" err="1"/>
              <a:t>evoluálódtak</a:t>
            </a:r>
            <a:r>
              <a:rPr lang="hu-HU" dirty="0"/>
              <a:t>. (egyszerűsítő elvek azokban is találhatók pl. hálózati motívumok, modularitás)</a:t>
            </a:r>
          </a:p>
          <a:p>
            <a:r>
              <a:rPr lang="hu-HU" dirty="0" err="1"/>
              <a:t>Hickam’s</a:t>
            </a:r>
            <a:r>
              <a:rPr lang="hu-HU" dirty="0"/>
              <a:t> dictum: </a:t>
            </a:r>
            <a:r>
              <a:rPr lang="hu-HU" b="0" i="0" dirty="0">
                <a:solidFill>
                  <a:srgbClr val="4D5156"/>
                </a:solidFill>
                <a:effectLst/>
                <a:latin typeface="Google Sans"/>
              </a:rPr>
              <a:t> </a:t>
            </a:r>
            <a:r>
              <a:rPr lang="hu-HU" dirty="0"/>
              <a:t>Valószínűbb, hogy egy beteg összes tünete több közönséges betegség eredménye, mint egy ritkáé. </a:t>
            </a:r>
          </a:p>
          <a:p>
            <a:endParaRPr lang="hu-HU" dirty="0"/>
          </a:p>
        </p:txBody>
      </p:sp>
      <p:sp>
        <p:nvSpPr>
          <p:cNvPr id="4" name="Élőláb helye 3">
            <a:extLst>
              <a:ext uri="{FF2B5EF4-FFF2-40B4-BE49-F238E27FC236}">
                <a16:creationId xmlns:a16="http://schemas.microsoft.com/office/drawing/2014/main" id="{CAAB8D8C-ADEF-8200-C556-34C7F96935A2}"/>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5" name="Dia számának helye 4">
            <a:extLst>
              <a:ext uri="{FF2B5EF4-FFF2-40B4-BE49-F238E27FC236}">
                <a16:creationId xmlns:a16="http://schemas.microsoft.com/office/drawing/2014/main" id="{45A506E5-989F-2259-C6F0-29E75365711D}"/>
              </a:ext>
            </a:extLst>
          </p:cNvPr>
          <p:cNvSpPr>
            <a:spLocks noGrp="1"/>
          </p:cNvSpPr>
          <p:nvPr>
            <p:ph type="sldNum" sz="quarter" idx="12"/>
          </p:nvPr>
        </p:nvSpPr>
        <p:spPr/>
        <p:txBody>
          <a:bodyPr/>
          <a:lstStyle/>
          <a:p>
            <a:fld id="{B2DC25EE-239B-4C5F-AAD1-255A7D5F1EE2}" type="slidenum">
              <a:rPr lang="en-US" smtClean="0"/>
              <a:t>21</a:t>
            </a:fld>
            <a:endParaRPr lang="en-US"/>
          </a:p>
        </p:txBody>
      </p:sp>
      <p:pic>
        <p:nvPicPr>
          <p:cNvPr id="6" name="Kép 5">
            <a:extLst>
              <a:ext uri="{FF2B5EF4-FFF2-40B4-BE49-F238E27FC236}">
                <a16:creationId xmlns:a16="http://schemas.microsoft.com/office/drawing/2014/main" id="{DC8A3C56-9E0A-BEA1-C037-60BD12E178E5}"/>
              </a:ext>
            </a:extLst>
          </p:cNvPr>
          <p:cNvPicPr>
            <a:picLocks noChangeAspect="1"/>
          </p:cNvPicPr>
          <p:nvPr/>
        </p:nvPicPr>
        <p:blipFill>
          <a:blip r:embed="rId3"/>
          <a:stretch>
            <a:fillRect/>
          </a:stretch>
        </p:blipFill>
        <p:spPr>
          <a:xfrm>
            <a:off x="5975499" y="-3410"/>
            <a:ext cx="6168056" cy="6634828"/>
          </a:xfrm>
          <a:prstGeom prst="rect">
            <a:avLst/>
          </a:prstGeom>
        </p:spPr>
      </p:pic>
      <p:pic>
        <p:nvPicPr>
          <p:cNvPr id="9" name="Kép 8">
            <a:extLst>
              <a:ext uri="{FF2B5EF4-FFF2-40B4-BE49-F238E27FC236}">
                <a16:creationId xmlns:a16="http://schemas.microsoft.com/office/drawing/2014/main" id="{FEFEE91E-D3B2-B13B-647C-5270A66923CD}"/>
              </a:ext>
            </a:extLst>
          </p:cNvPr>
          <p:cNvPicPr>
            <a:picLocks noChangeAspect="1"/>
          </p:cNvPicPr>
          <p:nvPr/>
        </p:nvPicPr>
        <p:blipFill>
          <a:blip r:embed="rId4"/>
          <a:stretch>
            <a:fillRect/>
          </a:stretch>
        </p:blipFill>
        <p:spPr>
          <a:xfrm>
            <a:off x="0" y="1867712"/>
            <a:ext cx="7495143" cy="4216018"/>
          </a:xfrm>
          <a:prstGeom prst="rect">
            <a:avLst/>
          </a:prstGeom>
        </p:spPr>
      </p:pic>
      <p:pic>
        <p:nvPicPr>
          <p:cNvPr id="10" name="Kép 9">
            <a:extLst>
              <a:ext uri="{FF2B5EF4-FFF2-40B4-BE49-F238E27FC236}">
                <a16:creationId xmlns:a16="http://schemas.microsoft.com/office/drawing/2014/main" id="{C6246EA2-5534-4451-C52B-302064DBFE49}"/>
              </a:ext>
            </a:extLst>
          </p:cNvPr>
          <p:cNvPicPr>
            <a:picLocks noChangeAspect="1"/>
          </p:cNvPicPr>
          <p:nvPr/>
        </p:nvPicPr>
        <p:blipFill>
          <a:blip r:embed="rId5"/>
          <a:stretch>
            <a:fillRect/>
          </a:stretch>
        </p:blipFill>
        <p:spPr>
          <a:xfrm>
            <a:off x="5251559" y="1486989"/>
            <a:ext cx="6891995" cy="4961866"/>
          </a:xfrm>
          <a:prstGeom prst="rect">
            <a:avLst/>
          </a:prstGeom>
        </p:spPr>
      </p:pic>
      <p:pic>
        <p:nvPicPr>
          <p:cNvPr id="12" name="Kép 11">
            <a:extLst>
              <a:ext uri="{FF2B5EF4-FFF2-40B4-BE49-F238E27FC236}">
                <a16:creationId xmlns:a16="http://schemas.microsoft.com/office/drawing/2014/main" id="{10E294F8-7977-B35B-8A46-BF6A4D36F3F8}"/>
              </a:ext>
            </a:extLst>
          </p:cNvPr>
          <p:cNvPicPr>
            <a:picLocks noChangeAspect="1"/>
          </p:cNvPicPr>
          <p:nvPr/>
        </p:nvPicPr>
        <p:blipFill>
          <a:blip r:embed="rId6"/>
          <a:stretch>
            <a:fillRect/>
          </a:stretch>
        </p:blipFill>
        <p:spPr>
          <a:xfrm>
            <a:off x="9696322" y="1047322"/>
            <a:ext cx="2495678" cy="812842"/>
          </a:xfrm>
          <a:prstGeom prst="rect">
            <a:avLst/>
          </a:prstGeom>
        </p:spPr>
      </p:pic>
    </p:spTree>
    <p:extLst>
      <p:ext uri="{BB962C8B-B14F-4D97-AF65-F5344CB8AC3E}">
        <p14:creationId xmlns:p14="http://schemas.microsoft.com/office/powerpoint/2010/main" val="849767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9"/>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9F66E64-A333-7C67-5AEF-905D0685B80A}"/>
              </a:ext>
            </a:extLst>
          </p:cNvPr>
          <p:cNvSpPr>
            <a:spLocks noGrp="1"/>
          </p:cNvSpPr>
          <p:nvPr>
            <p:ph type="title"/>
          </p:nvPr>
        </p:nvSpPr>
        <p:spPr/>
        <p:txBody>
          <a:bodyPr/>
          <a:lstStyle/>
          <a:p>
            <a:r>
              <a:rPr lang="hu-HU" noProof="0" dirty="0"/>
              <a:t>Biológiai rendszerek modellezése</a:t>
            </a:r>
          </a:p>
        </p:txBody>
      </p:sp>
      <p:sp>
        <p:nvSpPr>
          <p:cNvPr id="3" name="Tartalom helye 2">
            <a:extLst>
              <a:ext uri="{FF2B5EF4-FFF2-40B4-BE49-F238E27FC236}">
                <a16:creationId xmlns:a16="http://schemas.microsoft.com/office/drawing/2014/main" id="{7D2ED2D1-1D42-7C14-0BFA-A90719F6F5AB}"/>
              </a:ext>
            </a:extLst>
          </p:cNvPr>
          <p:cNvSpPr>
            <a:spLocks noGrp="1"/>
          </p:cNvSpPr>
          <p:nvPr>
            <p:ph idx="1"/>
          </p:nvPr>
        </p:nvSpPr>
        <p:spPr/>
        <p:txBody>
          <a:bodyPr/>
          <a:lstStyle/>
          <a:p>
            <a:r>
              <a:rPr lang="hu-HU" dirty="0"/>
              <a:t>1./ </a:t>
            </a:r>
            <a:r>
              <a:rPr lang="hu-HU" dirty="0" err="1"/>
              <a:t>Pathway</a:t>
            </a:r>
            <a:r>
              <a:rPr lang="hu-HU" dirty="0"/>
              <a:t> (jelátviteli </a:t>
            </a:r>
            <a:r>
              <a:rPr lang="hu-HU" dirty="0" err="1"/>
              <a:t>ut</a:t>
            </a:r>
            <a:r>
              <a:rPr lang="hu-HU" dirty="0"/>
              <a:t>) analízis HT biológiai adatok értelmezésére (pl. gyógyszer célpont kiválasztás)</a:t>
            </a:r>
            <a:endParaRPr lang="fr-FR" dirty="0"/>
          </a:p>
          <a:p>
            <a:pPr lvl="1"/>
            <a:r>
              <a:rPr lang="fr-FR" i="1" dirty="0"/>
              <a:t>III./</a:t>
            </a:r>
            <a:r>
              <a:rPr lang="hu-HU" i="1" dirty="0"/>
              <a:t>Modellezés és szimuláció akkor hasznosa ha …. lehetővé teszi komplex folyamatok és adatok jobb megértését illetve azok bemutatását</a:t>
            </a:r>
          </a:p>
          <a:p>
            <a:pPr lvl="1"/>
            <a:endParaRPr lang="hu-HU" dirty="0"/>
          </a:p>
          <a:p>
            <a:r>
              <a:rPr lang="hu-HU" dirty="0"/>
              <a:t>2./ Szimulálható modellek alkalmazása </a:t>
            </a:r>
            <a:endParaRPr lang="fr-FR" dirty="0"/>
          </a:p>
          <a:p>
            <a:pPr lvl="1"/>
            <a:r>
              <a:rPr lang="fr-FR" altLang="hu-HU" i="1" dirty="0"/>
              <a:t>IV./ </a:t>
            </a:r>
            <a:r>
              <a:rPr lang="hu-HU" altLang="hu-HU" i="1" dirty="0"/>
              <a:t>Modellezés és szimuláció akkor hasznosa ha …. nem nyilvánvaló betekintést ad egy rendszer működésébe</a:t>
            </a:r>
          </a:p>
        </p:txBody>
      </p:sp>
      <p:sp>
        <p:nvSpPr>
          <p:cNvPr id="4" name="Élőláb helye 3">
            <a:extLst>
              <a:ext uri="{FF2B5EF4-FFF2-40B4-BE49-F238E27FC236}">
                <a16:creationId xmlns:a16="http://schemas.microsoft.com/office/drawing/2014/main" id="{97A0D91A-DA4F-D3C2-0D30-92B1C7AD0E85}"/>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EA7136D2-9F89-25E2-5E32-C7AF6C299BA1}"/>
              </a:ext>
            </a:extLst>
          </p:cNvPr>
          <p:cNvSpPr>
            <a:spLocks noGrp="1"/>
          </p:cNvSpPr>
          <p:nvPr>
            <p:ph type="sldNum" sz="quarter" idx="12"/>
          </p:nvPr>
        </p:nvSpPr>
        <p:spPr/>
        <p:txBody>
          <a:bodyPr/>
          <a:lstStyle/>
          <a:p>
            <a:fld id="{B2DC25EE-239B-4C5F-AAD1-255A7D5F1EE2}" type="slidenum">
              <a:rPr lang="en-US" smtClean="0"/>
              <a:t>22</a:t>
            </a:fld>
            <a:endParaRPr lang="en-US"/>
          </a:p>
        </p:txBody>
      </p:sp>
      <p:pic>
        <p:nvPicPr>
          <p:cNvPr id="7" name="Kép 6">
            <a:extLst>
              <a:ext uri="{FF2B5EF4-FFF2-40B4-BE49-F238E27FC236}">
                <a16:creationId xmlns:a16="http://schemas.microsoft.com/office/drawing/2014/main" id="{AE172307-05D7-9743-4DCB-94FB06201396}"/>
              </a:ext>
            </a:extLst>
          </p:cNvPr>
          <p:cNvPicPr>
            <a:picLocks noChangeAspect="1"/>
          </p:cNvPicPr>
          <p:nvPr/>
        </p:nvPicPr>
        <p:blipFill>
          <a:blip r:embed="rId3"/>
          <a:stretch>
            <a:fillRect/>
          </a:stretch>
        </p:blipFill>
        <p:spPr>
          <a:xfrm>
            <a:off x="723014" y="2152458"/>
            <a:ext cx="11141332" cy="4019742"/>
          </a:xfrm>
          <a:prstGeom prst="rect">
            <a:avLst/>
          </a:prstGeom>
        </p:spPr>
      </p:pic>
    </p:spTree>
    <p:extLst>
      <p:ext uri="{BB962C8B-B14F-4D97-AF65-F5344CB8AC3E}">
        <p14:creationId xmlns:p14="http://schemas.microsoft.com/office/powerpoint/2010/main" val="50660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1AD320FC-A496-83F6-65D1-C846DE48E5E6}"/>
              </a:ext>
            </a:extLst>
          </p:cNvPr>
          <p:cNvSpPr>
            <a:spLocks noGrp="1"/>
          </p:cNvSpPr>
          <p:nvPr>
            <p:ph type="title"/>
          </p:nvPr>
        </p:nvSpPr>
        <p:spPr>
          <a:xfrm>
            <a:off x="733647" y="319088"/>
            <a:ext cx="10728249" cy="1179576"/>
          </a:xfrm>
        </p:spPr>
        <p:txBody>
          <a:bodyPr>
            <a:normAutofit fontScale="90000"/>
          </a:bodyPr>
          <a:lstStyle/>
          <a:p>
            <a:pPr algn="l"/>
            <a:r>
              <a:rPr lang="en-US" sz="2800" dirty="0"/>
              <a:t>COVID19 Disease Map, a computational knowledge repository of virus-host interaction mechanisms </a:t>
            </a:r>
            <a:r>
              <a:rPr lang="hu-HU" sz="2200" b="0" i="0" dirty="0">
                <a:solidFill>
                  <a:srgbClr val="333333"/>
                </a:solidFill>
                <a:effectLst/>
                <a:latin typeface="Montserrat" panose="00000500000000000000" pitchFamily="2" charset="0"/>
              </a:rPr>
              <a:t>Mol </a:t>
            </a:r>
            <a:r>
              <a:rPr lang="hu-HU" sz="2200" b="0" i="0" dirty="0" err="1">
                <a:solidFill>
                  <a:srgbClr val="333333"/>
                </a:solidFill>
                <a:effectLst/>
                <a:latin typeface="Montserrat" panose="00000500000000000000" pitchFamily="2" charset="0"/>
              </a:rPr>
              <a:t>Syst</a:t>
            </a:r>
            <a:r>
              <a:rPr lang="hu-HU" sz="2200" b="0" i="0" dirty="0">
                <a:solidFill>
                  <a:srgbClr val="333333"/>
                </a:solidFill>
                <a:effectLst/>
                <a:latin typeface="Montserrat" panose="00000500000000000000" pitchFamily="2" charset="0"/>
              </a:rPr>
              <a:t> </a:t>
            </a:r>
            <a:r>
              <a:rPr lang="hu-HU" sz="2200" b="0" i="0" dirty="0" err="1">
                <a:solidFill>
                  <a:srgbClr val="333333"/>
                </a:solidFill>
                <a:effectLst/>
                <a:latin typeface="Montserrat" panose="00000500000000000000" pitchFamily="2" charset="0"/>
              </a:rPr>
              <a:t>Biol</a:t>
            </a:r>
            <a:r>
              <a:rPr lang="fr-FR" sz="2200" b="0" i="0" dirty="0">
                <a:solidFill>
                  <a:srgbClr val="333333"/>
                </a:solidFill>
                <a:effectLst/>
                <a:latin typeface="Montserrat" panose="00000500000000000000" pitchFamily="2" charset="0"/>
              </a:rPr>
              <a:t> </a:t>
            </a:r>
            <a:r>
              <a:rPr lang="hu-HU" sz="2200" b="0" i="0" dirty="0">
                <a:solidFill>
                  <a:srgbClr val="333333"/>
                </a:solidFill>
                <a:effectLst/>
                <a:latin typeface="Montserrat" panose="00000500000000000000" pitchFamily="2" charset="0"/>
              </a:rPr>
              <a:t>(</a:t>
            </a:r>
            <a:r>
              <a:rPr lang="hu-HU" sz="2200" b="0" i="0" dirty="0">
                <a:solidFill>
                  <a:srgbClr val="757575"/>
                </a:solidFill>
                <a:effectLst/>
                <a:latin typeface="Montserrat" panose="00000500000000000000" pitchFamily="2" charset="0"/>
              </a:rPr>
              <a:t>2021</a:t>
            </a:r>
            <a:r>
              <a:rPr lang="hu-HU" sz="2200" b="0" i="0" dirty="0">
                <a:solidFill>
                  <a:srgbClr val="333333"/>
                </a:solidFill>
                <a:effectLst/>
                <a:latin typeface="Montserrat" panose="00000500000000000000" pitchFamily="2" charset="0"/>
              </a:rPr>
              <a:t>)</a:t>
            </a:r>
            <a:r>
              <a:rPr lang="en-US" sz="2800" dirty="0"/>
              <a:t>	</a:t>
            </a:r>
            <a:endParaRPr lang="hu-HU" sz="2800" dirty="0"/>
          </a:p>
        </p:txBody>
      </p:sp>
      <p:pic>
        <p:nvPicPr>
          <p:cNvPr id="6" name="Tartalom helye 5">
            <a:extLst>
              <a:ext uri="{FF2B5EF4-FFF2-40B4-BE49-F238E27FC236}">
                <a16:creationId xmlns:a16="http://schemas.microsoft.com/office/drawing/2014/main" id="{480AF7C2-5A88-87AE-1B39-0DC0D9EDA180}"/>
              </a:ext>
            </a:extLst>
          </p:cNvPr>
          <p:cNvPicPr>
            <a:picLocks noGrp="1" noChangeAspect="1"/>
          </p:cNvPicPr>
          <p:nvPr>
            <p:ph idx="1"/>
          </p:nvPr>
        </p:nvPicPr>
        <p:blipFill>
          <a:blip r:embed="rId2"/>
          <a:stretch>
            <a:fillRect/>
          </a:stretch>
        </p:blipFill>
        <p:spPr>
          <a:xfrm>
            <a:off x="1414131" y="1359861"/>
            <a:ext cx="9199516" cy="5179051"/>
          </a:xfrm>
          <a:prstGeom prst="rect">
            <a:avLst/>
          </a:prstGeom>
        </p:spPr>
      </p:pic>
      <p:sp>
        <p:nvSpPr>
          <p:cNvPr id="4" name="Élőláb helye 3">
            <a:extLst>
              <a:ext uri="{FF2B5EF4-FFF2-40B4-BE49-F238E27FC236}">
                <a16:creationId xmlns:a16="http://schemas.microsoft.com/office/drawing/2014/main" id="{ECDFA19C-C16B-5386-D6DB-0E9DC93CF69E}"/>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5" name="Dia számának helye 4">
            <a:extLst>
              <a:ext uri="{FF2B5EF4-FFF2-40B4-BE49-F238E27FC236}">
                <a16:creationId xmlns:a16="http://schemas.microsoft.com/office/drawing/2014/main" id="{48D9C06F-9E76-DF6F-6E0A-ADF7F06CF273}"/>
              </a:ext>
            </a:extLst>
          </p:cNvPr>
          <p:cNvSpPr>
            <a:spLocks noGrp="1"/>
          </p:cNvSpPr>
          <p:nvPr>
            <p:ph type="sldNum" sz="quarter" idx="12"/>
          </p:nvPr>
        </p:nvSpPr>
        <p:spPr/>
        <p:txBody>
          <a:bodyPr/>
          <a:lstStyle/>
          <a:p>
            <a:fld id="{B2DC25EE-239B-4C5F-AAD1-255A7D5F1EE2}" type="slidenum">
              <a:rPr lang="en-US" smtClean="0"/>
              <a:t>23</a:t>
            </a:fld>
            <a:endParaRPr lang="en-US"/>
          </a:p>
        </p:txBody>
      </p:sp>
    </p:spTree>
    <p:extLst>
      <p:ext uri="{BB962C8B-B14F-4D97-AF65-F5344CB8AC3E}">
        <p14:creationId xmlns:p14="http://schemas.microsoft.com/office/powerpoint/2010/main" val="3844577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65E67A-CA87-85BF-689E-C4DD5BE88CF7}"/>
              </a:ext>
            </a:extLst>
          </p:cNvPr>
          <p:cNvSpPr>
            <a:spLocks noGrp="1"/>
          </p:cNvSpPr>
          <p:nvPr>
            <p:ph type="title"/>
          </p:nvPr>
        </p:nvSpPr>
        <p:spPr/>
        <p:txBody>
          <a:bodyPr/>
          <a:lstStyle/>
          <a:p>
            <a:r>
              <a:rPr lang="fr-FR" dirty="0"/>
              <a:t>Conclusion 1</a:t>
            </a:r>
            <a:endParaRPr lang="hu-HU" dirty="0"/>
          </a:p>
        </p:txBody>
      </p:sp>
      <p:sp>
        <p:nvSpPr>
          <p:cNvPr id="3" name="Tartalom helye 2">
            <a:extLst>
              <a:ext uri="{FF2B5EF4-FFF2-40B4-BE49-F238E27FC236}">
                <a16:creationId xmlns:a16="http://schemas.microsoft.com/office/drawing/2014/main" id="{83FC74A7-D3E5-A8ED-7827-55FC2A0B079F}"/>
              </a:ext>
            </a:extLst>
          </p:cNvPr>
          <p:cNvSpPr>
            <a:spLocks noGrp="1"/>
          </p:cNvSpPr>
          <p:nvPr>
            <p:ph idx="1"/>
          </p:nvPr>
        </p:nvSpPr>
        <p:spPr>
          <a:xfrm>
            <a:off x="978194" y="1818167"/>
            <a:ext cx="10305501" cy="4162647"/>
          </a:xfrm>
        </p:spPr>
        <p:txBody>
          <a:bodyPr>
            <a:normAutofit fontScale="92500" lnSpcReduction="20000"/>
          </a:bodyPr>
          <a:lstStyle/>
          <a:p>
            <a:r>
              <a:rPr lang="hu-HU" dirty="0"/>
              <a:t>Sok új ML alapú eszköz, újítás és fejlesztést van már használatban a gyógyszeripari K+F teljes </a:t>
            </a:r>
            <a:r>
              <a:rPr lang="hu-HU" dirty="0" err="1"/>
              <a:t>spe</a:t>
            </a:r>
            <a:r>
              <a:rPr lang="fr-FR" dirty="0"/>
              <a:t>k</a:t>
            </a:r>
            <a:r>
              <a:rPr lang="hu-HU" dirty="0" err="1"/>
              <a:t>trumán</a:t>
            </a:r>
            <a:r>
              <a:rPr lang="hu-HU" dirty="0"/>
              <a:t>. </a:t>
            </a:r>
          </a:p>
          <a:p>
            <a:r>
              <a:rPr lang="hu-HU" dirty="0"/>
              <a:t>Alkalmazásuk gyorsította és tovább gyorsítja a tudományos fejlődést</a:t>
            </a:r>
          </a:p>
          <a:p>
            <a:r>
              <a:rPr lang="hu-HU" dirty="0"/>
              <a:t>Az ML </a:t>
            </a:r>
            <a:r>
              <a:rPr lang="hu-HU" dirty="0" err="1"/>
              <a:t>előrejelző</a:t>
            </a:r>
            <a:r>
              <a:rPr lang="hu-HU" dirty="0"/>
              <a:t> képessége (és további fejlődése) függ a rendelkezésre álló jó minőségű adatoktól. </a:t>
            </a:r>
          </a:p>
          <a:p>
            <a:r>
              <a:rPr lang="hu-HU" dirty="0"/>
              <a:t>Szükség van azok további generálására és széleskörű megosztására.</a:t>
            </a:r>
          </a:p>
          <a:p>
            <a:r>
              <a:rPr lang="hu-HU" dirty="0"/>
              <a:t>Az </a:t>
            </a:r>
            <a:r>
              <a:rPr lang="hu-HU" dirty="0" err="1"/>
              <a:t>AlphaFold</a:t>
            </a:r>
            <a:r>
              <a:rPr lang="hu-HU" dirty="0"/>
              <a:t> sikere a századelő egyik kiemelkedő teljesítménye </a:t>
            </a:r>
          </a:p>
          <a:p>
            <a:pPr lvl="1"/>
            <a:r>
              <a:rPr lang="hu-HU" dirty="0"/>
              <a:t>Szerveztek teljes </a:t>
            </a:r>
            <a:r>
              <a:rPr lang="hu-HU" dirty="0" err="1"/>
              <a:t>proteomájűnak</a:t>
            </a:r>
            <a:r>
              <a:rPr lang="hu-HU" dirty="0"/>
              <a:t> szerkezet jóslása vált lehetővé</a:t>
            </a:r>
          </a:p>
          <a:p>
            <a:pPr lvl="1"/>
            <a:r>
              <a:rPr lang="hu-HU" dirty="0"/>
              <a:t>« </a:t>
            </a:r>
            <a:r>
              <a:rPr lang="hu-HU" dirty="0" err="1"/>
              <a:t>Structural</a:t>
            </a:r>
            <a:r>
              <a:rPr lang="hu-HU" dirty="0"/>
              <a:t> </a:t>
            </a:r>
            <a:r>
              <a:rPr lang="hu-HU" dirty="0" err="1"/>
              <a:t>bioinformatics</a:t>
            </a:r>
            <a:r>
              <a:rPr lang="hu-HU" dirty="0"/>
              <a:t> </a:t>
            </a:r>
            <a:r>
              <a:rPr lang="hu-HU" dirty="0" err="1"/>
              <a:t>can</a:t>
            </a:r>
            <a:r>
              <a:rPr lang="hu-HU" dirty="0"/>
              <a:t> </a:t>
            </a:r>
            <a:r>
              <a:rPr lang="hu-HU" dirty="0" err="1"/>
              <a:t>keep</a:t>
            </a:r>
            <a:r>
              <a:rPr lang="hu-HU" dirty="0"/>
              <a:t> </a:t>
            </a:r>
            <a:r>
              <a:rPr lang="hu-HU" dirty="0" err="1"/>
              <a:t>pace</a:t>
            </a:r>
            <a:r>
              <a:rPr lang="hu-HU" dirty="0"/>
              <a:t> </a:t>
            </a:r>
            <a:r>
              <a:rPr lang="hu-HU" dirty="0" err="1"/>
              <a:t>with</a:t>
            </a:r>
            <a:r>
              <a:rPr lang="hu-HU" dirty="0"/>
              <a:t> </a:t>
            </a:r>
            <a:r>
              <a:rPr lang="hu-HU" dirty="0" err="1"/>
              <a:t>the</a:t>
            </a:r>
            <a:r>
              <a:rPr lang="hu-HU" dirty="0"/>
              <a:t> </a:t>
            </a:r>
            <a:r>
              <a:rPr lang="hu-HU" dirty="0" err="1"/>
              <a:t>genomics</a:t>
            </a:r>
            <a:r>
              <a:rPr lang="hu-HU" dirty="0"/>
              <a:t> </a:t>
            </a:r>
            <a:r>
              <a:rPr lang="hu-HU" dirty="0" err="1"/>
              <a:t>revolution</a:t>
            </a:r>
            <a:r>
              <a:rPr lang="hu-HU" dirty="0"/>
              <a:t> »  </a:t>
            </a:r>
          </a:p>
          <a:p>
            <a:pPr lvl="1"/>
            <a:r>
              <a:rPr lang="hu-HU" dirty="0"/>
              <a:t>A</a:t>
            </a:r>
            <a:r>
              <a:rPr lang="fr-FR" dirty="0"/>
              <a:t>z</a:t>
            </a:r>
            <a:r>
              <a:rPr lang="hu-HU" dirty="0"/>
              <a:t> AlphaFold2 és 3 látványosan javuló eredményei ragyogó ML jövőt (és bearanyozott alkonyt) sejtetnek </a:t>
            </a:r>
          </a:p>
          <a:p>
            <a:endParaRPr lang="hu-HU" dirty="0"/>
          </a:p>
        </p:txBody>
      </p:sp>
      <p:sp>
        <p:nvSpPr>
          <p:cNvPr id="4" name="Élőláb helye 3">
            <a:extLst>
              <a:ext uri="{FF2B5EF4-FFF2-40B4-BE49-F238E27FC236}">
                <a16:creationId xmlns:a16="http://schemas.microsoft.com/office/drawing/2014/main" id="{37DE4D53-F3A1-3FE8-B8C2-0DC82F6132FF}"/>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5" name="Dia számának helye 4">
            <a:extLst>
              <a:ext uri="{FF2B5EF4-FFF2-40B4-BE49-F238E27FC236}">
                <a16:creationId xmlns:a16="http://schemas.microsoft.com/office/drawing/2014/main" id="{7E2DEAC0-A04C-E0F8-B9C8-D6ED973C8163}"/>
              </a:ext>
            </a:extLst>
          </p:cNvPr>
          <p:cNvSpPr>
            <a:spLocks noGrp="1"/>
          </p:cNvSpPr>
          <p:nvPr>
            <p:ph type="sldNum" sz="quarter" idx="12"/>
          </p:nvPr>
        </p:nvSpPr>
        <p:spPr/>
        <p:txBody>
          <a:bodyPr/>
          <a:lstStyle/>
          <a:p>
            <a:fld id="{B2DC25EE-239B-4C5F-AAD1-255A7D5F1EE2}" type="slidenum">
              <a:rPr lang="en-US" smtClean="0"/>
              <a:t>24</a:t>
            </a:fld>
            <a:endParaRPr lang="en-US"/>
          </a:p>
        </p:txBody>
      </p:sp>
    </p:spTree>
    <p:extLst>
      <p:ext uri="{BB962C8B-B14F-4D97-AF65-F5344CB8AC3E}">
        <p14:creationId xmlns:p14="http://schemas.microsoft.com/office/powerpoint/2010/main" val="2452678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E7FC2-B5FA-A986-22DB-69109EFE6FC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880793C8-67C1-5290-354C-A2AE4CC03668}"/>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16200BF0-FB7F-825E-5BC6-2DA5C018D0C9}"/>
              </a:ext>
            </a:extLst>
          </p:cNvPr>
          <p:cNvSpPr>
            <a:spLocks noGrp="1"/>
          </p:cNvSpPr>
          <p:nvPr>
            <p:ph idx="1"/>
          </p:nvPr>
        </p:nvSpPr>
        <p:spPr/>
        <p:txBody>
          <a:bodyPr/>
          <a:lstStyle/>
          <a:p>
            <a:endParaRPr lang="hu-HU"/>
          </a:p>
        </p:txBody>
      </p:sp>
      <p:sp>
        <p:nvSpPr>
          <p:cNvPr id="4" name="Élőláb helye 3">
            <a:extLst>
              <a:ext uri="{FF2B5EF4-FFF2-40B4-BE49-F238E27FC236}">
                <a16:creationId xmlns:a16="http://schemas.microsoft.com/office/drawing/2014/main" id="{FD8D9692-2F46-41D7-589F-696B61A26B00}"/>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F6587579-A618-351F-18FF-AB7AF8968093}"/>
              </a:ext>
            </a:extLst>
          </p:cNvPr>
          <p:cNvSpPr>
            <a:spLocks noGrp="1"/>
          </p:cNvSpPr>
          <p:nvPr>
            <p:ph type="sldNum" sz="quarter" idx="12"/>
          </p:nvPr>
        </p:nvSpPr>
        <p:spPr/>
        <p:txBody>
          <a:bodyPr/>
          <a:lstStyle/>
          <a:p>
            <a:fld id="{B2DC25EE-239B-4C5F-AAD1-255A7D5F1EE2}" type="slidenum">
              <a:rPr lang="en-US" smtClean="0"/>
              <a:t>25</a:t>
            </a:fld>
            <a:endParaRPr lang="en-US"/>
          </a:p>
        </p:txBody>
      </p:sp>
      <p:pic>
        <p:nvPicPr>
          <p:cNvPr id="7" name="Kép 6">
            <a:extLst>
              <a:ext uri="{FF2B5EF4-FFF2-40B4-BE49-F238E27FC236}">
                <a16:creationId xmlns:a16="http://schemas.microsoft.com/office/drawing/2014/main" id="{0995755D-AA64-12C3-13EA-E339F56F3816}"/>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131674" y="-1127533"/>
            <a:ext cx="12323674" cy="9211487"/>
          </a:xfrm>
          <a:prstGeom prst="rect">
            <a:avLst/>
          </a:prstGeom>
        </p:spPr>
      </p:pic>
      <p:pic>
        <p:nvPicPr>
          <p:cNvPr id="9" name="Kép 8">
            <a:extLst>
              <a:ext uri="{FF2B5EF4-FFF2-40B4-BE49-F238E27FC236}">
                <a16:creationId xmlns:a16="http://schemas.microsoft.com/office/drawing/2014/main" id="{037D3C06-668E-B711-ABE5-2EB0164A66AF}"/>
              </a:ext>
            </a:extLst>
          </p:cNvPr>
          <p:cNvPicPr>
            <a:picLocks noChangeAspect="1"/>
          </p:cNvPicPr>
          <p:nvPr/>
        </p:nvPicPr>
        <p:blipFill>
          <a:blip r:embed="rId4"/>
          <a:stretch>
            <a:fillRect/>
          </a:stretch>
        </p:blipFill>
        <p:spPr>
          <a:xfrm>
            <a:off x="-321869" y="2136039"/>
            <a:ext cx="1905148" cy="5575666"/>
          </a:xfrm>
          <a:prstGeom prst="rect">
            <a:avLst/>
          </a:prstGeom>
        </p:spPr>
      </p:pic>
    </p:spTree>
    <p:extLst>
      <p:ext uri="{BB962C8B-B14F-4D97-AF65-F5344CB8AC3E}">
        <p14:creationId xmlns:p14="http://schemas.microsoft.com/office/powerpoint/2010/main" val="16183163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BCFC6-BB7D-665D-DFAF-24D9E10094D3}"/>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F3434359-40F4-DACD-C304-EF91E5FFBE72}"/>
              </a:ext>
            </a:extLst>
          </p:cNvPr>
          <p:cNvSpPr>
            <a:spLocks noGrp="1"/>
          </p:cNvSpPr>
          <p:nvPr>
            <p:ph type="title"/>
          </p:nvPr>
        </p:nvSpPr>
        <p:spPr/>
        <p:txBody>
          <a:bodyPr/>
          <a:lstStyle/>
          <a:p>
            <a:r>
              <a:rPr lang="fr-FR" dirty="0"/>
              <a:t>Conclusion 2</a:t>
            </a:r>
            <a:endParaRPr lang="hu-HU" dirty="0"/>
          </a:p>
        </p:txBody>
      </p:sp>
      <p:sp>
        <p:nvSpPr>
          <p:cNvPr id="3" name="Tartalom helye 2">
            <a:extLst>
              <a:ext uri="{FF2B5EF4-FFF2-40B4-BE49-F238E27FC236}">
                <a16:creationId xmlns:a16="http://schemas.microsoft.com/office/drawing/2014/main" id="{E492D452-E7D5-AC8A-1185-941C1A505443}"/>
              </a:ext>
            </a:extLst>
          </p:cNvPr>
          <p:cNvSpPr>
            <a:spLocks noGrp="1"/>
          </p:cNvSpPr>
          <p:nvPr>
            <p:ph idx="1"/>
          </p:nvPr>
        </p:nvSpPr>
        <p:spPr/>
        <p:txBody>
          <a:bodyPr>
            <a:normAutofit fontScale="70000" lnSpcReduction="20000"/>
          </a:bodyPr>
          <a:lstStyle/>
          <a:p>
            <a:r>
              <a:rPr lang="en-US" dirty="0"/>
              <a:t>Avoid </a:t>
            </a:r>
            <a:r>
              <a:rPr lang="en-US" b="0" i="1" dirty="0">
                <a:solidFill>
                  <a:srgbClr val="777777"/>
                </a:solidFill>
                <a:effectLst/>
                <a:latin typeface="Verdana" panose="020B0604030504040204" pitchFamily="34" charset="0"/>
              </a:rPr>
              <a:t>”Weapons of Math Destruction” - </a:t>
            </a:r>
            <a:r>
              <a:rPr lang="en-US" b="0" i="0" dirty="0">
                <a:solidFill>
                  <a:srgbClr val="777777"/>
                </a:solidFill>
                <a:effectLst/>
                <a:latin typeface="Verdana" panose="020B0604030504040204" pitchFamily="34" charset="0"/>
              </a:rPr>
              <a:t>Cathy O'Neil’s book</a:t>
            </a:r>
          </a:p>
          <a:p>
            <a:pPr lvl="1"/>
            <a:r>
              <a:rPr lang="en-US" dirty="0"/>
              <a:t>We live in the age of the algorithm. Increasingly, the decisions that affect our lives—where we go to school, whether we can get a job or a loan, how much we pay for health insurance—are being made not by humans, but by machines. In theory, this should lead to greater fairness: Everyone is judged according to the same rules.</a:t>
            </a:r>
          </a:p>
          <a:p>
            <a:pPr lvl="1"/>
            <a:r>
              <a:rPr lang="en-US" dirty="0"/>
              <a:t>But as mathematician and data scientist Cathy O’Neil reveals, the mathematical models being used today are unregulated and </a:t>
            </a:r>
            <a:r>
              <a:rPr lang="en-US" dirty="0">
                <a:solidFill>
                  <a:srgbClr val="FF0000"/>
                </a:solidFill>
              </a:rPr>
              <a:t>uncontestable, even when they’re wrong</a:t>
            </a:r>
            <a:r>
              <a:rPr lang="en-US" dirty="0"/>
              <a:t>. Most troubling, they reinforce discrimination—propping up the lucky, punishing the downtrodden, and undermining our democracy in the process. Welcome to the dark side of Big Data.</a:t>
            </a:r>
          </a:p>
          <a:p>
            <a:r>
              <a:rPr lang="hu-HU" dirty="0" err="1"/>
              <a:t>Do</a:t>
            </a:r>
            <a:r>
              <a:rPr lang="hu-HU" dirty="0"/>
              <a:t> </a:t>
            </a:r>
            <a:r>
              <a:rPr lang="hu-HU" dirty="0" err="1"/>
              <a:t>not</a:t>
            </a:r>
            <a:r>
              <a:rPr lang="hu-HU" dirty="0"/>
              <a:t> </a:t>
            </a:r>
            <a:r>
              <a:rPr lang="hu-HU" dirty="0" err="1"/>
              <a:t>oversell</a:t>
            </a:r>
            <a:r>
              <a:rPr lang="fr-FR" dirty="0"/>
              <a:t> ML and AI!</a:t>
            </a:r>
            <a:endParaRPr lang="hu-HU" dirty="0"/>
          </a:p>
          <a:p>
            <a:r>
              <a:rPr lang="hu-HU" dirty="0"/>
              <a:t>Használjuk a józan észt (és a kísérleti adatokat)! Valamint ….</a:t>
            </a:r>
          </a:p>
          <a:p>
            <a:r>
              <a:rPr lang="hu-HU" dirty="0"/>
              <a:t>Occam borotváját  </a:t>
            </a:r>
            <a:r>
              <a:rPr lang="hu-HU" b="1" u="sng" dirty="0"/>
              <a:t>és</a:t>
            </a:r>
            <a:r>
              <a:rPr lang="hu-HU" dirty="0"/>
              <a:t> a gépi tanulást </a:t>
            </a:r>
            <a:r>
              <a:rPr lang="hu-HU" b="1" u="sng" dirty="0"/>
              <a:t>is</a:t>
            </a:r>
            <a:r>
              <a:rPr lang="fr-FR" b="1" u="sng" dirty="0"/>
              <a:t>! </a:t>
            </a:r>
          </a:p>
          <a:p>
            <a:r>
              <a:rPr lang="hu-HU" dirty="0"/>
              <a:t>(</a:t>
            </a:r>
            <a:r>
              <a:rPr lang="fr-FR" dirty="0" err="1"/>
              <a:t>és</a:t>
            </a:r>
            <a:r>
              <a:rPr lang="hu-HU" dirty="0"/>
              <a:t> néha szükség esetén </a:t>
            </a:r>
            <a:r>
              <a:rPr lang="hu-HU" dirty="0" err="1"/>
              <a:t>Hikkam</a:t>
            </a:r>
            <a:r>
              <a:rPr lang="hu-HU" dirty="0"/>
              <a:t> drótkeféjét is) </a:t>
            </a:r>
            <a:r>
              <a:rPr lang="hu-HU" sz="4700" dirty="0"/>
              <a:t>😜</a:t>
            </a:r>
          </a:p>
        </p:txBody>
      </p:sp>
      <p:sp>
        <p:nvSpPr>
          <p:cNvPr id="4" name="Élőláb helye 3">
            <a:extLst>
              <a:ext uri="{FF2B5EF4-FFF2-40B4-BE49-F238E27FC236}">
                <a16:creationId xmlns:a16="http://schemas.microsoft.com/office/drawing/2014/main" id="{1DD61484-4A24-7F67-1FA4-4A286FAA4862}"/>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5" name="Dia számának helye 4">
            <a:extLst>
              <a:ext uri="{FF2B5EF4-FFF2-40B4-BE49-F238E27FC236}">
                <a16:creationId xmlns:a16="http://schemas.microsoft.com/office/drawing/2014/main" id="{3D8FC68D-53F6-BD31-6836-38F638408FDF}"/>
              </a:ext>
            </a:extLst>
          </p:cNvPr>
          <p:cNvSpPr>
            <a:spLocks noGrp="1"/>
          </p:cNvSpPr>
          <p:nvPr>
            <p:ph type="sldNum" sz="quarter" idx="12"/>
          </p:nvPr>
        </p:nvSpPr>
        <p:spPr/>
        <p:txBody>
          <a:bodyPr/>
          <a:lstStyle/>
          <a:p>
            <a:fld id="{B2DC25EE-239B-4C5F-AAD1-255A7D5F1EE2}" type="slidenum">
              <a:rPr lang="en-US" smtClean="0"/>
              <a:t>26</a:t>
            </a:fld>
            <a:endParaRPr lang="en-US"/>
          </a:p>
        </p:txBody>
      </p:sp>
    </p:spTree>
    <p:extLst>
      <p:ext uri="{BB962C8B-B14F-4D97-AF65-F5344CB8AC3E}">
        <p14:creationId xmlns:p14="http://schemas.microsoft.com/office/powerpoint/2010/main" val="81081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66CAA-B775-C00D-D548-347D00A2C50E}"/>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86CA6C3B-D602-00C2-B518-3FCCB5C394AA}"/>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E068E350-E9D2-1A3A-BAE8-C2FFC3BCDD57}"/>
              </a:ext>
            </a:extLst>
          </p:cNvPr>
          <p:cNvSpPr>
            <a:spLocks noGrp="1"/>
          </p:cNvSpPr>
          <p:nvPr>
            <p:ph idx="1"/>
          </p:nvPr>
        </p:nvSpPr>
        <p:spPr/>
        <p:txBody>
          <a:bodyPr/>
          <a:lstStyle/>
          <a:p>
            <a:endParaRPr lang="hu-HU"/>
          </a:p>
        </p:txBody>
      </p:sp>
      <p:sp>
        <p:nvSpPr>
          <p:cNvPr id="4" name="Élőláb helye 3">
            <a:extLst>
              <a:ext uri="{FF2B5EF4-FFF2-40B4-BE49-F238E27FC236}">
                <a16:creationId xmlns:a16="http://schemas.microsoft.com/office/drawing/2014/main" id="{559ECD2F-84D9-C9A0-EF4F-DD0B3D333274}"/>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6BB495ED-0B2A-0906-F299-30EBA6346937}"/>
              </a:ext>
            </a:extLst>
          </p:cNvPr>
          <p:cNvSpPr>
            <a:spLocks noGrp="1"/>
          </p:cNvSpPr>
          <p:nvPr>
            <p:ph type="sldNum" sz="quarter" idx="12"/>
          </p:nvPr>
        </p:nvSpPr>
        <p:spPr/>
        <p:txBody>
          <a:bodyPr/>
          <a:lstStyle/>
          <a:p>
            <a:fld id="{B2DC25EE-239B-4C5F-AAD1-255A7D5F1EE2}" type="slidenum">
              <a:rPr lang="en-US" smtClean="0"/>
              <a:t>27</a:t>
            </a:fld>
            <a:endParaRPr lang="en-US"/>
          </a:p>
        </p:txBody>
      </p:sp>
      <p:pic>
        <p:nvPicPr>
          <p:cNvPr id="7" name="Kép 6">
            <a:extLst>
              <a:ext uri="{FF2B5EF4-FFF2-40B4-BE49-F238E27FC236}">
                <a16:creationId xmlns:a16="http://schemas.microsoft.com/office/drawing/2014/main" id="{218FD929-8B1A-E7A3-1CF1-3D9092A76B9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11200"/>
                    </a14:imgEffect>
                    <a14:imgEffect>
                      <a14:saturation sat="400000"/>
                    </a14:imgEffect>
                  </a14:imgLayer>
                </a14:imgProps>
              </a:ext>
            </a:extLst>
          </a:blip>
          <a:stretch>
            <a:fillRect/>
          </a:stretch>
        </p:blipFill>
        <p:spPr>
          <a:xfrm>
            <a:off x="-65837" y="-500212"/>
            <a:ext cx="12323674" cy="9211487"/>
          </a:xfrm>
          <a:prstGeom prst="rect">
            <a:avLst/>
          </a:prstGeom>
        </p:spPr>
      </p:pic>
      <p:pic>
        <p:nvPicPr>
          <p:cNvPr id="9" name="Kép 8">
            <a:extLst>
              <a:ext uri="{FF2B5EF4-FFF2-40B4-BE49-F238E27FC236}">
                <a16:creationId xmlns:a16="http://schemas.microsoft.com/office/drawing/2014/main" id="{F0BA4DD4-D427-4982-DB7B-8401A1B5DC62}"/>
              </a:ext>
            </a:extLst>
          </p:cNvPr>
          <p:cNvPicPr>
            <a:picLocks noChangeAspect="1"/>
          </p:cNvPicPr>
          <p:nvPr/>
        </p:nvPicPr>
        <p:blipFill>
          <a:blip r:embed="rId5"/>
          <a:stretch>
            <a:fillRect/>
          </a:stretch>
        </p:blipFill>
        <p:spPr>
          <a:xfrm>
            <a:off x="-321869" y="2136039"/>
            <a:ext cx="1905148" cy="5575666"/>
          </a:xfrm>
          <a:prstGeom prst="rect">
            <a:avLst/>
          </a:prstGeom>
        </p:spPr>
      </p:pic>
      <p:sp>
        <p:nvSpPr>
          <p:cNvPr id="8" name="Szövegdoboz 7">
            <a:extLst>
              <a:ext uri="{FF2B5EF4-FFF2-40B4-BE49-F238E27FC236}">
                <a16:creationId xmlns:a16="http://schemas.microsoft.com/office/drawing/2014/main" id="{36CC0811-6EEB-C006-E058-F9D42ED48B30}"/>
              </a:ext>
            </a:extLst>
          </p:cNvPr>
          <p:cNvSpPr txBox="1"/>
          <p:nvPr/>
        </p:nvSpPr>
        <p:spPr>
          <a:xfrm>
            <a:off x="2836235" y="2983836"/>
            <a:ext cx="6310422" cy="584775"/>
          </a:xfrm>
          <a:prstGeom prst="rect">
            <a:avLst/>
          </a:prstGeom>
          <a:noFill/>
        </p:spPr>
        <p:txBody>
          <a:bodyPr wrap="square">
            <a:spAutoFit/>
          </a:bodyPr>
          <a:lstStyle/>
          <a:p>
            <a:r>
              <a:rPr lang="hu-HU" sz="3200" dirty="0">
                <a:solidFill>
                  <a:schemeClr val="bg1"/>
                </a:solidFill>
              </a:rPr>
              <a:t>Köszönet</a:t>
            </a:r>
          </a:p>
        </p:txBody>
      </p:sp>
      <p:sp>
        <p:nvSpPr>
          <p:cNvPr id="11" name="Szövegdoboz 10">
            <a:extLst>
              <a:ext uri="{FF2B5EF4-FFF2-40B4-BE49-F238E27FC236}">
                <a16:creationId xmlns:a16="http://schemas.microsoft.com/office/drawing/2014/main" id="{113B9587-5C16-56EC-97AC-5B627B4C3F20}"/>
              </a:ext>
            </a:extLst>
          </p:cNvPr>
          <p:cNvSpPr txBox="1"/>
          <p:nvPr/>
        </p:nvSpPr>
        <p:spPr>
          <a:xfrm>
            <a:off x="2836235" y="3718254"/>
            <a:ext cx="6310422" cy="2246769"/>
          </a:xfrm>
          <a:prstGeom prst="rect">
            <a:avLst/>
          </a:prstGeom>
          <a:noFill/>
        </p:spPr>
        <p:txBody>
          <a:bodyPr wrap="square">
            <a:spAutoFit/>
          </a:bodyPr>
          <a:lstStyle/>
          <a:p>
            <a:r>
              <a:rPr lang="hu-HU" sz="2800" dirty="0" err="1">
                <a:solidFill>
                  <a:schemeClr val="bg1"/>
                </a:solidFill>
              </a:rPr>
              <a:t>Karancsiné</a:t>
            </a:r>
            <a:r>
              <a:rPr lang="hu-HU" sz="2800" dirty="0">
                <a:solidFill>
                  <a:schemeClr val="bg1"/>
                </a:solidFill>
              </a:rPr>
              <a:t> </a:t>
            </a:r>
            <a:r>
              <a:rPr lang="hu-HU" sz="2800" dirty="0" err="1">
                <a:solidFill>
                  <a:schemeClr val="bg1"/>
                </a:solidFill>
              </a:rPr>
              <a:t>Menyhárd</a:t>
            </a:r>
            <a:r>
              <a:rPr lang="hu-HU" sz="2800" dirty="0">
                <a:solidFill>
                  <a:schemeClr val="bg1"/>
                </a:solidFill>
              </a:rPr>
              <a:t> Dóra</a:t>
            </a:r>
          </a:p>
          <a:p>
            <a:r>
              <a:rPr lang="hu-HU" sz="2800" dirty="0">
                <a:solidFill>
                  <a:schemeClr val="bg1"/>
                </a:solidFill>
              </a:rPr>
              <a:t>Harmat Veronika </a:t>
            </a:r>
          </a:p>
          <a:p>
            <a:r>
              <a:rPr lang="hu-HU" sz="2800" dirty="0" err="1">
                <a:solidFill>
                  <a:schemeClr val="bg1"/>
                </a:solidFill>
              </a:rPr>
              <a:t>Bombicz</a:t>
            </a:r>
            <a:r>
              <a:rPr lang="hu-HU" sz="2800" dirty="0">
                <a:solidFill>
                  <a:schemeClr val="bg1"/>
                </a:solidFill>
              </a:rPr>
              <a:t> Petra</a:t>
            </a:r>
          </a:p>
          <a:p>
            <a:r>
              <a:rPr lang="hu-HU" sz="2800" dirty="0" err="1">
                <a:solidFill>
                  <a:schemeClr val="bg1"/>
                </a:solidFill>
              </a:rPr>
              <a:t>Alexey</a:t>
            </a:r>
            <a:r>
              <a:rPr lang="hu-HU" sz="2800" dirty="0">
                <a:solidFill>
                  <a:schemeClr val="bg1"/>
                </a:solidFill>
              </a:rPr>
              <a:t> Rak</a:t>
            </a:r>
            <a:endParaRPr lang="fr-FR" sz="2800" dirty="0">
              <a:solidFill>
                <a:schemeClr val="bg1"/>
              </a:solidFill>
            </a:endParaRPr>
          </a:p>
          <a:p>
            <a:r>
              <a:rPr lang="fr-FR" sz="2800" dirty="0">
                <a:solidFill>
                  <a:schemeClr val="bg1"/>
                </a:solidFill>
              </a:rPr>
              <a:t>T</a:t>
            </a:r>
            <a:r>
              <a:rPr lang="hu-HU" sz="2800" dirty="0">
                <a:solidFill>
                  <a:schemeClr val="bg1"/>
                </a:solidFill>
              </a:rPr>
              <a:t>ó</a:t>
            </a:r>
            <a:r>
              <a:rPr lang="fr-FR" sz="2800" dirty="0">
                <a:solidFill>
                  <a:schemeClr val="bg1"/>
                </a:solidFill>
              </a:rPr>
              <a:t>th </a:t>
            </a:r>
            <a:r>
              <a:rPr lang="fr-FR" sz="2800" dirty="0" err="1">
                <a:solidFill>
                  <a:schemeClr val="bg1"/>
                </a:solidFill>
              </a:rPr>
              <a:t>Gergely</a:t>
            </a:r>
            <a:endParaRPr lang="hu-HU" sz="2800" dirty="0">
              <a:solidFill>
                <a:schemeClr val="bg1"/>
              </a:solidFill>
            </a:endParaRPr>
          </a:p>
        </p:txBody>
      </p:sp>
    </p:spTree>
    <p:extLst>
      <p:ext uri="{BB962C8B-B14F-4D97-AF65-F5344CB8AC3E}">
        <p14:creationId xmlns:p14="http://schemas.microsoft.com/office/powerpoint/2010/main" val="237675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BA16E-0032-FE94-C78B-FE15F75FE945}"/>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51E7934F-B3F9-2987-F485-60EB361A0684}"/>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35D4D7A5-E4E0-A829-76A6-5B6FC00A243D}"/>
              </a:ext>
            </a:extLst>
          </p:cNvPr>
          <p:cNvSpPr>
            <a:spLocks noGrp="1"/>
          </p:cNvSpPr>
          <p:nvPr>
            <p:ph idx="1"/>
          </p:nvPr>
        </p:nvSpPr>
        <p:spPr/>
        <p:txBody>
          <a:bodyPr/>
          <a:lstStyle/>
          <a:p>
            <a:endParaRPr lang="hu-HU"/>
          </a:p>
        </p:txBody>
      </p:sp>
      <p:sp>
        <p:nvSpPr>
          <p:cNvPr id="4" name="Élőláb helye 3">
            <a:extLst>
              <a:ext uri="{FF2B5EF4-FFF2-40B4-BE49-F238E27FC236}">
                <a16:creationId xmlns:a16="http://schemas.microsoft.com/office/drawing/2014/main" id="{7F6238F6-D7D4-245C-CAE1-B7934C5B979D}"/>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CD2CF939-E7E1-B6EB-39B6-657F2CD1687B}"/>
              </a:ext>
            </a:extLst>
          </p:cNvPr>
          <p:cNvSpPr>
            <a:spLocks noGrp="1"/>
          </p:cNvSpPr>
          <p:nvPr>
            <p:ph type="sldNum" sz="quarter" idx="12"/>
          </p:nvPr>
        </p:nvSpPr>
        <p:spPr/>
        <p:txBody>
          <a:bodyPr/>
          <a:lstStyle/>
          <a:p>
            <a:fld id="{B2DC25EE-239B-4C5F-AAD1-255A7D5F1EE2}" type="slidenum">
              <a:rPr lang="en-US" smtClean="0"/>
              <a:t>3</a:t>
            </a:fld>
            <a:endParaRPr lang="en-US"/>
          </a:p>
        </p:txBody>
      </p:sp>
      <p:pic>
        <p:nvPicPr>
          <p:cNvPr id="7" name="Kép 6">
            <a:extLst>
              <a:ext uri="{FF2B5EF4-FFF2-40B4-BE49-F238E27FC236}">
                <a16:creationId xmlns:a16="http://schemas.microsoft.com/office/drawing/2014/main" id="{62BBEB52-39CA-8755-C66B-7974755B8DB2}"/>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Effect>
                      <a14:saturation sat="400000"/>
                    </a14:imgEffect>
                  </a14:imgLayer>
                </a14:imgProps>
              </a:ext>
            </a:extLst>
          </a:blip>
          <a:stretch>
            <a:fillRect/>
          </a:stretch>
        </p:blipFill>
        <p:spPr>
          <a:xfrm>
            <a:off x="-131674" y="-1127533"/>
            <a:ext cx="12323674" cy="9211487"/>
          </a:xfrm>
          <a:prstGeom prst="rect">
            <a:avLst/>
          </a:prstGeom>
        </p:spPr>
      </p:pic>
      <p:pic>
        <p:nvPicPr>
          <p:cNvPr id="9" name="Kép 8">
            <a:extLst>
              <a:ext uri="{FF2B5EF4-FFF2-40B4-BE49-F238E27FC236}">
                <a16:creationId xmlns:a16="http://schemas.microsoft.com/office/drawing/2014/main" id="{80564D08-CA70-FC06-85AA-6AED845D808D}"/>
              </a:ext>
            </a:extLst>
          </p:cNvPr>
          <p:cNvPicPr>
            <a:picLocks noChangeAspect="1"/>
          </p:cNvPicPr>
          <p:nvPr/>
        </p:nvPicPr>
        <p:blipFill>
          <a:blip r:embed="rId4"/>
          <a:stretch>
            <a:fillRect/>
          </a:stretch>
        </p:blipFill>
        <p:spPr>
          <a:xfrm>
            <a:off x="-321869" y="2136039"/>
            <a:ext cx="1905148" cy="5575666"/>
          </a:xfrm>
          <a:prstGeom prst="rect">
            <a:avLst/>
          </a:prstGeom>
        </p:spPr>
      </p:pic>
    </p:spTree>
    <p:extLst>
      <p:ext uri="{BB962C8B-B14F-4D97-AF65-F5344CB8AC3E}">
        <p14:creationId xmlns:p14="http://schemas.microsoft.com/office/powerpoint/2010/main" val="118866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C57C-56B8-8528-5D1C-DB266700F734}"/>
            </a:ext>
          </a:extLst>
        </p:cNvPr>
        <p:cNvGrpSpPr/>
        <p:nvPr/>
      </p:nvGrpSpPr>
      <p:grpSpPr>
        <a:xfrm>
          <a:off x="0" y="0"/>
          <a:ext cx="0" cy="0"/>
          <a:chOff x="0" y="0"/>
          <a:chExt cx="0" cy="0"/>
        </a:xfrm>
      </p:grpSpPr>
      <p:sp>
        <p:nvSpPr>
          <p:cNvPr id="2" name="Cím 1">
            <a:extLst>
              <a:ext uri="{FF2B5EF4-FFF2-40B4-BE49-F238E27FC236}">
                <a16:creationId xmlns:a16="http://schemas.microsoft.com/office/drawing/2014/main" id="{6542C31A-7E64-500F-5B4C-95CEC76B8317}"/>
              </a:ext>
            </a:extLst>
          </p:cNvPr>
          <p:cNvSpPr>
            <a:spLocks noGrp="1"/>
          </p:cNvSpPr>
          <p:nvPr>
            <p:ph type="title"/>
          </p:nvPr>
        </p:nvSpPr>
        <p:spPr/>
        <p:txBody>
          <a:bodyPr/>
          <a:lstStyle/>
          <a:p>
            <a:endParaRPr lang="hu-HU" dirty="0"/>
          </a:p>
        </p:txBody>
      </p:sp>
      <p:sp>
        <p:nvSpPr>
          <p:cNvPr id="3" name="Tartalom helye 2">
            <a:extLst>
              <a:ext uri="{FF2B5EF4-FFF2-40B4-BE49-F238E27FC236}">
                <a16:creationId xmlns:a16="http://schemas.microsoft.com/office/drawing/2014/main" id="{5F44E21B-81B6-51B7-1781-86C52DBA1471}"/>
              </a:ext>
            </a:extLst>
          </p:cNvPr>
          <p:cNvSpPr>
            <a:spLocks noGrp="1"/>
          </p:cNvSpPr>
          <p:nvPr>
            <p:ph idx="1"/>
          </p:nvPr>
        </p:nvSpPr>
        <p:spPr/>
        <p:txBody>
          <a:bodyPr/>
          <a:lstStyle/>
          <a:p>
            <a:endParaRPr lang="hu-HU"/>
          </a:p>
        </p:txBody>
      </p:sp>
      <p:sp>
        <p:nvSpPr>
          <p:cNvPr id="4" name="Élőláb helye 3">
            <a:extLst>
              <a:ext uri="{FF2B5EF4-FFF2-40B4-BE49-F238E27FC236}">
                <a16:creationId xmlns:a16="http://schemas.microsoft.com/office/drawing/2014/main" id="{B288DF49-8866-17AD-276F-D837B49ABC9B}"/>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E131B959-0958-AA17-0278-50BEFC3FAFEE}"/>
              </a:ext>
            </a:extLst>
          </p:cNvPr>
          <p:cNvSpPr>
            <a:spLocks noGrp="1"/>
          </p:cNvSpPr>
          <p:nvPr>
            <p:ph type="sldNum" sz="quarter" idx="12"/>
          </p:nvPr>
        </p:nvSpPr>
        <p:spPr/>
        <p:txBody>
          <a:bodyPr/>
          <a:lstStyle/>
          <a:p>
            <a:fld id="{B2DC25EE-239B-4C5F-AAD1-255A7D5F1EE2}" type="slidenum">
              <a:rPr lang="en-US" smtClean="0"/>
              <a:t>4</a:t>
            </a:fld>
            <a:endParaRPr lang="en-US"/>
          </a:p>
        </p:txBody>
      </p:sp>
      <p:pic>
        <p:nvPicPr>
          <p:cNvPr id="7" name="Kép 6">
            <a:extLst>
              <a:ext uri="{FF2B5EF4-FFF2-40B4-BE49-F238E27FC236}">
                <a16:creationId xmlns:a16="http://schemas.microsoft.com/office/drawing/2014/main" id="{65EB0A2F-6452-0702-4DC9-B3577E69BF0E}"/>
              </a:ext>
            </a:extLst>
          </p:cNvPr>
          <p:cNvPicPr>
            <a:picLocks noChangeAspect="1"/>
          </p:cNvPicPr>
          <p:nvPr/>
        </p:nvPicPr>
        <p:blipFill>
          <a:blip r:embed="rId3"/>
          <a:stretch>
            <a:fillRect/>
          </a:stretch>
        </p:blipFill>
        <p:spPr>
          <a:xfrm>
            <a:off x="-131674" y="-1127533"/>
            <a:ext cx="12323674" cy="9211487"/>
          </a:xfrm>
          <a:prstGeom prst="rect">
            <a:avLst/>
          </a:prstGeom>
        </p:spPr>
      </p:pic>
      <p:pic>
        <p:nvPicPr>
          <p:cNvPr id="9" name="Kép 8">
            <a:extLst>
              <a:ext uri="{FF2B5EF4-FFF2-40B4-BE49-F238E27FC236}">
                <a16:creationId xmlns:a16="http://schemas.microsoft.com/office/drawing/2014/main" id="{19B5640E-F3B3-5B8C-DFB6-EC2FD5CE3F3D}"/>
              </a:ext>
            </a:extLst>
          </p:cNvPr>
          <p:cNvPicPr>
            <a:picLocks noChangeAspect="1"/>
          </p:cNvPicPr>
          <p:nvPr/>
        </p:nvPicPr>
        <p:blipFill>
          <a:blip r:embed="rId4"/>
          <a:stretch>
            <a:fillRect/>
          </a:stretch>
        </p:blipFill>
        <p:spPr>
          <a:xfrm>
            <a:off x="-321869" y="2136039"/>
            <a:ext cx="1905148" cy="5575666"/>
          </a:xfrm>
          <a:prstGeom prst="rect">
            <a:avLst/>
          </a:prstGeom>
        </p:spPr>
      </p:pic>
      <p:pic>
        <p:nvPicPr>
          <p:cNvPr id="8" name="Kép 7">
            <a:extLst>
              <a:ext uri="{FF2B5EF4-FFF2-40B4-BE49-F238E27FC236}">
                <a16:creationId xmlns:a16="http://schemas.microsoft.com/office/drawing/2014/main" id="{415AA3E5-6D75-F0B2-1A86-3AC8A006D528}"/>
              </a:ext>
            </a:extLst>
          </p:cNvPr>
          <p:cNvPicPr>
            <a:picLocks noChangeAspect="1"/>
          </p:cNvPicPr>
          <p:nvPr/>
        </p:nvPicPr>
        <p:blipFill>
          <a:blip r:embed="rId5"/>
          <a:stretch>
            <a:fillRect/>
          </a:stretch>
        </p:blipFill>
        <p:spPr>
          <a:xfrm>
            <a:off x="8856463" y="-974406"/>
            <a:ext cx="4582779" cy="3281437"/>
          </a:xfrm>
          <a:prstGeom prst="rect">
            <a:avLst/>
          </a:prstGeom>
        </p:spPr>
      </p:pic>
      <p:pic>
        <p:nvPicPr>
          <p:cNvPr id="10" name="Kép 9">
            <a:extLst>
              <a:ext uri="{FF2B5EF4-FFF2-40B4-BE49-F238E27FC236}">
                <a16:creationId xmlns:a16="http://schemas.microsoft.com/office/drawing/2014/main" id="{45EA954C-CF68-4253-C818-14C945D5C12B}"/>
              </a:ext>
            </a:extLst>
          </p:cNvPr>
          <p:cNvPicPr>
            <a:picLocks noChangeAspect="1"/>
          </p:cNvPicPr>
          <p:nvPr/>
        </p:nvPicPr>
        <p:blipFill>
          <a:blip r:embed="rId6"/>
          <a:stretch>
            <a:fillRect/>
          </a:stretch>
        </p:blipFill>
        <p:spPr>
          <a:xfrm>
            <a:off x="3046691" y="-1003621"/>
            <a:ext cx="3637275" cy="3319585"/>
          </a:xfrm>
          <a:prstGeom prst="rect">
            <a:avLst/>
          </a:prstGeom>
        </p:spPr>
      </p:pic>
      <p:pic>
        <p:nvPicPr>
          <p:cNvPr id="11" name="Kép 10">
            <a:extLst>
              <a:ext uri="{FF2B5EF4-FFF2-40B4-BE49-F238E27FC236}">
                <a16:creationId xmlns:a16="http://schemas.microsoft.com/office/drawing/2014/main" id="{A35EA58C-7161-0EFF-58C8-DF80599F1AA6}"/>
              </a:ext>
            </a:extLst>
          </p:cNvPr>
          <p:cNvPicPr>
            <a:picLocks noChangeAspect="1"/>
          </p:cNvPicPr>
          <p:nvPr/>
        </p:nvPicPr>
        <p:blipFill>
          <a:blip r:embed="rId7"/>
          <a:stretch>
            <a:fillRect/>
          </a:stretch>
        </p:blipFill>
        <p:spPr>
          <a:xfrm>
            <a:off x="5889367" y="-938678"/>
            <a:ext cx="4011967" cy="3263573"/>
          </a:xfrm>
          <a:prstGeom prst="rect">
            <a:avLst/>
          </a:prstGeom>
        </p:spPr>
      </p:pic>
      <p:pic>
        <p:nvPicPr>
          <p:cNvPr id="6" name="Kép 5">
            <a:extLst>
              <a:ext uri="{FF2B5EF4-FFF2-40B4-BE49-F238E27FC236}">
                <a16:creationId xmlns:a16="http://schemas.microsoft.com/office/drawing/2014/main" id="{A286378F-081B-4477-1EF2-EC00403E8615}"/>
              </a:ext>
            </a:extLst>
          </p:cNvPr>
          <p:cNvPicPr>
            <a:picLocks noChangeAspect="1"/>
          </p:cNvPicPr>
          <p:nvPr/>
        </p:nvPicPr>
        <p:blipFill>
          <a:blip r:embed="rId8"/>
          <a:stretch>
            <a:fillRect/>
          </a:stretch>
        </p:blipFill>
        <p:spPr>
          <a:xfrm>
            <a:off x="-131674" y="-956542"/>
            <a:ext cx="4067278" cy="3263573"/>
          </a:xfrm>
          <a:prstGeom prst="rect">
            <a:avLst/>
          </a:prstGeom>
        </p:spPr>
      </p:pic>
    </p:spTree>
    <p:extLst>
      <p:ext uri="{BB962C8B-B14F-4D97-AF65-F5344CB8AC3E}">
        <p14:creationId xmlns:p14="http://schemas.microsoft.com/office/powerpoint/2010/main" val="2980198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C57C8B59-7C41-4AFC-818E-69E42D5406CD}"/>
              </a:ext>
            </a:extLst>
          </p:cNvPr>
          <p:cNvSpPr>
            <a:spLocks noGrp="1"/>
          </p:cNvSpPr>
          <p:nvPr>
            <p:ph type="title"/>
          </p:nvPr>
        </p:nvSpPr>
        <p:spPr>
          <a:xfrm>
            <a:off x="1115568" y="13898"/>
            <a:ext cx="10168128" cy="1179576"/>
          </a:xfrm>
        </p:spPr>
        <p:txBody>
          <a:bodyPr>
            <a:normAutofit fontScale="90000"/>
          </a:bodyPr>
          <a:lstStyle/>
          <a:p>
            <a:r>
              <a:rPr lang="hu-HU" dirty="0"/>
              <a:t>A gyógyszerkutatás és -fejlesztés fázisai</a:t>
            </a:r>
          </a:p>
        </p:txBody>
      </p:sp>
      <p:pic>
        <p:nvPicPr>
          <p:cNvPr id="5" name="Kép 4">
            <a:extLst>
              <a:ext uri="{FF2B5EF4-FFF2-40B4-BE49-F238E27FC236}">
                <a16:creationId xmlns:a16="http://schemas.microsoft.com/office/drawing/2014/main" id="{896E0A16-E9AD-7DF4-84AD-F57CC90A13EC}"/>
              </a:ext>
            </a:extLst>
          </p:cNvPr>
          <p:cNvPicPr>
            <a:picLocks noChangeAspect="1"/>
          </p:cNvPicPr>
          <p:nvPr/>
        </p:nvPicPr>
        <p:blipFill rotWithShape="1">
          <a:blip r:embed="rId3"/>
          <a:srcRect l="1791"/>
          <a:stretch/>
        </p:blipFill>
        <p:spPr>
          <a:xfrm>
            <a:off x="908304" y="839783"/>
            <a:ext cx="10568122" cy="4681002"/>
          </a:xfrm>
          <a:prstGeom prst="rect">
            <a:avLst/>
          </a:prstGeom>
        </p:spPr>
      </p:pic>
      <p:sp>
        <p:nvSpPr>
          <p:cNvPr id="4" name="Élőláb helye 3">
            <a:extLst>
              <a:ext uri="{FF2B5EF4-FFF2-40B4-BE49-F238E27FC236}">
                <a16:creationId xmlns:a16="http://schemas.microsoft.com/office/drawing/2014/main" id="{47AA6854-61D5-30B7-6757-BADD9B94D310}"/>
              </a:ext>
            </a:extLst>
          </p:cNvPr>
          <p:cNvSpPr>
            <a:spLocks noGrp="1"/>
          </p:cNvSpPr>
          <p:nvPr>
            <p:ph type="ftr" sz="quarter" idx="11"/>
          </p:nvPr>
        </p:nvSpPr>
        <p:spPr>
          <a:xfrm>
            <a:off x="3354819" y="6356350"/>
            <a:ext cx="4798581" cy="365125"/>
          </a:xfrm>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p>
        </p:txBody>
      </p:sp>
      <p:sp>
        <p:nvSpPr>
          <p:cNvPr id="7" name="Nyíl: balra mutató 6">
            <a:extLst>
              <a:ext uri="{FF2B5EF4-FFF2-40B4-BE49-F238E27FC236}">
                <a16:creationId xmlns:a16="http://schemas.microsoft.com/office/drawing/2014/main" id="{B2C0BA87-A1C0-971D-3AFA-6E59ECFBA94A}"/>
              </a:ext>
            </a:extLst>
          </p:cNvPr>
          <p:cNvSpPr/>
          <p:nvPr/>
        </p:nvSpPr>
        <p:spPr>
          <a:xfrm>
            <a:off x="922838" y="5277735"/>
            <a:ext cx="7910395" cy="568757"/>
          </a:xfrm>
          <a:prstGeom prst="leftArrow">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10" name="Szövegdoboz 9">
            <a:extLst>
              <a:ext uri="{FF2B5EF4-FFF2-40B4-BE49-F238E27FC236}">
                <a16:creationId xmlns:a16="http://schemas.microsoft.com/office/drawing/2014/main" id="{24925762-A6B4-4EA5-2B17-02746D095F27}"/>
              </a:ext>
            </a:extLst>
          </p:cNvPr>
          <p:cNvSpPr txBox="1"/>
          <p:nvPr/>
        </p:nvSpPr>
        <p:spPr>
          <a:xfrm>
            <a:off x="1194292" y="5974592"/>
            <a:ext cx="1750077" cy="523220"/>
          </a:xfrm>
          <a:prstGeom prst="rect">
            <a:avLst/>
          </a:prstGeom>
          <a:noFill/>
        </p:spPr>
        <p:txBody>
          <a:bodyPr wrap="square" rtlCol="0">
            <a:spAutoFit/>
          </a:bodyPr>
          <a:lstStyle/>
          <a:p>
            <a:r>
              <a:rPr lang="fr-FR" sz="1400" dirty="0"/>
              <a:t>2011		</a:t>
            </a:r>
          </a:p>
          <a:p>
            <a:r>
              <a:rPr lang="fr-FR" sz="1400" dirty="0"/>
              <a:t>Sanofi -&gt; </a:t>
            </a:r>
            <a:r>
              <a:rPr lang="fr-FR" sz="1400" dirty="0" err="1"/>
              <a:t>Genzyme</a:t>
            </a:r>
            <a:endParaRPr lang="hu-HU" sz="1400" dirty="0"/>
          </a:p>
        </p:txBody>
      </p:sp>
      <p:sp>
        <p:nvSpPr>
          <p:cNvPr id="12" name="Szövegdoboz 11">
            <a:extLst>
              <a:ext uri="{FF2B5EF4-FFF2-40B4-BE49-F238E27FC236}">
                <a16:creationId xmlns:a16="http://schemas.microsoft.com/office/drawing/2014/main" id="{DEF59E8C-80A9-5152-22F9-4E530B1ED282}"/>
              </a:ext>
            </a:extLst>
          </p:cNvPr>
          <p:cNvSpPr txBox="1"/>
          <p:nvPr/>
        </p:nvSpPr>
        <p:spPr>
          <a:xfrm>
            <a:off x="3199829" y="6003684"/>
            <a:ext cx="1750077" cy="523220"/>
          </a:xfrm>
          <a:prstGeom prst="rect">
            <a:avLst/>
          </a:prstGeom>
          <a:noFill/>
        </p:spPr>
        <p:txBody>
          <a:bodyPr wrap="square" rtlCol="0">
            <a:spAutoFit/>
          </a:bodyPr>
          <a:lstStyle/>
          <a:p>
            <a:r>
              <a:rPr lang="fr-FR" sz="1400" dirty="0"/>
              <a:t>2004		</a:t>
            </a:r>
          </a:p>
          <a:p>
            <a:r>
              <a:rPr lang="fr-FR" sz="1400" dirty="0"/>
              <a:t>Sanofi -&gt; Aventis</a:t>
            </a:r>
            <a:endParaRPr lang="hu-HU" sz="1400" dirty="0"/>
          </a:p>
        </p:txBody>
      </p:sp>
      <p:sp>
        <p:nvSpPr>
          <p:cNvPr id="16" name="Szövegdoboz 15">
            <a:extLst>
              <a:ext uri="{FF2B5EF4-FFF2-40B4-BE49-F238E27FC236}">
                <a16:creationId xmlns:a16="http://schemas.microsoft.com/office/drawing/2014/main" id="{C1354E2B-E185-3FEA-9C8A-1F8DB4C9CCFC}"/>
              </a:ext>
            </a:extLst>
          </p:cNvPr>
          <p:cNvSpPr txBox="1"/>
          <p:nvPr/>
        </p:nvSpPr>
        <p:spPr>
          <a:xfrm>
            <a:off x="5091198" y="5952209"/>
            <a:ext cx="2142935" cy="523220"/>
          </a:xfrm>
          <a:prstGeom prst="rect">
            <a:avLst/>
          </a:prstGeom>
          <a:noFill/>
        </p:spPr>
        <p:txBody>
          <a:bodyPr wrap="square" rtlCol="0">
            <a:spAutoFit/>
          </a:bodyPr>
          <a:lstStyle/>
          <a:p>
            <a:r>
              <a:rPr lang="fr-FR" sz="1400" dirty="0"/>
              <a:t>1999		</a:t>
            </a:r>
          </a:p>
          <a:p>
            <a:r>
              <a:rPr lang="fr-FR" sz="1400" dirty="0"/>
              <a:t>Sanofi -&gt; Synthélabo</a:t>
            </a:r>
            <a:endParaRPr lang="hu-HU" sz="1400" dirty="0"/>
          </a:p>
        </p:txBody>
      </p:sp>
      <p:sp>
        <p:nvSpPr>
          <p:cNvPr id="19" name="Szövegdoboz 18">
            <a:extLst>
              <a:ext uri="{FF2B5EF4-FFF2-40B4-BE49-F238E27FC236}">
                <a16:creationId xmlns:a16="http://schemas.microsoft.com/office/drawing/2014/main" id="{E4E7D107-2FF7-F2D9-9C63-23501E28045C}"/>
              </a:ext>
            </a:extLst>
          </p:cNvPr>
          <p:cNvSpPr txBox="1"/>
          <p:nvPr/>
        </p:nvSpPr>
        <p:spPr>
          <a:xfrm>
            <a:off x="7351034" y="6019261"/>
            <a:ext cx="1750077" cy="523220"/>
          </a:xfrm>
          <a:prstGeom prst="rect">
            <a:avLst/>
          </a:prstGeom>
          <a:noFill/>
        </p:spPr>
        <p:txBody>
          <a:bodyPr wrap="square" rtlCol="0">
            <a:spAutoFit/>
          </a:bodyPr>
          <a:lstStyle/>
          <a:p>
            <a:r>
              <a:rPr lang="fr-FR" sz="1400" dirty="0"/>
              <a:t>1990	</a:t>
            </a:r>
          </a:p>
          <a:p>
            <a:r>
              <a:rPr lang="fr-FR" sz="1400" dirty="0"/>
              <a:t>Sanofi -&gt; </a:t>
            </a:r>
            <a:r>
              <a:rPr lang="fr-FR" sz="1400" dirty="0" err="1"/>
              <a:t>Chinoin</a:t>
            </a:r>
            <a:endParaRPr lang="hu-HU" sz="1400" dirty="0"/>
          </a:p>
        </p:txBody>
      </p:sp>
      <p:sp>
        <p:nvSpPr>
          <p:cNvPr id="22" name="Szövegdoboz 21">
            <a:extLst>
              <a:ext uri="{FF2B5EF4-FFF2-40B4-BE49-F238E27FC236}">
                <a16:creationId xmlns:a16="http://schemas.microsoft.com/office/drawing/2014/main" id="{317EA8AF-7620-A4E5-7A9D-8891368B4CC2}"/>
              </a:ext>
            </a:extLst>
          </p:cNvPr>
          <p:cNvSpPr txBox="1"/>
          <p:nvPr/>
        </p:nvSpPr>
        <p:spPr>
          <a:xfrm>
            <a:off x="5599871" y="5362708"/>
            <a:ext cx="3004349" cy="369332"/>
          </a:xfrm>
          <a:prstGeom prst="rect">
            <a:avLst/>
          </a:prstGeom>
          <a:noFill/>
        </p:spPr>
        <p:txBody>
          <a:bodyPr wrap="none" rtlCol="0">
            <a:spAutoFit/>
          </a:bodyPr>
          <a:lstStyle/>
          <a:p>
            <a:r>
              <a:rPr lang="fr-FR" dirty="0"/>
              <a:t>	</a:t>
            </a:r>
            <a:r>
              <a:rPr lang="fr-FR" dirty="0" err="1"/>
              <a:t>Kémiai</a:t>
            </a:r>
            <a:r>
              <a:rPr lang="fr-FR" dirty="0"/>
              <a:t> </a:t>
            </a:r>
            <a:r>
              <a:rPr lang="fr-FR" dirty="0" err="1"/>
              <a:t>krisztallogr</a:t>
            </a:r>
            <a:r>
              <a:rPr lang="hu-HU" dirty="0"/>
              <a:t>á</a:t>
            </a:r>
            <a:r>
              <a:rPr lang="fr-FR" dirty="0"/>
              <a:t>fia</a:t>
            </a:r>
            <a:endParaRPr lang="hu-HU" dirty="0"/>
          </a:p>
        </p:txBody>
      </p:sp>
      <p:sp>
        <p:nvSpPr>
          <p:cNvPr id="23" name="Szövegdoboz 22">
            <a:extLst>
              <a:ext uri="{FF2B5EF4-FFF2-40B4-BE49-F238E27FC236}">
                <a16:creationId xmlns:a16="http://schemas.microsoft.com/office/drawing/2014/main" id="{54D21330-3B52-CB93-AAAB-A591ACA4B829}"/>
              </a:ext>
            </a:extLst>
          </p:cNvPr>
          <p:cNvSpPr txBox="1"/>
          <p:nvPr/>
        </p:nvSpPr>
        <p:spPr>
          <a:xfrm>
            <a:off x="3260540" y="5356544"/>
            <a:ext cx="2574744" cy="369332"/>
          </a:xfrm>
          <a:prstGeom prst="rect">
            <a:avLst/>
          </a:prstGeom>
          <a:noFill/>
        </p:spPr>
        <p:txBody>
          <a:bodyPr wrap="none" rtlCol="0">
            <a:spAutoFit/>
          </a:bodyPr>
          <a:lstStyle/>
          <a:p>
            <a:r>
              <a:rPr lang="fr-FR" dirty="0" err="1"/>
              <a:t>Fehérjekrisztallogr</a:t>
            </a:r>
            <a:r>
              <a:rPr lang="hu-HU" dirty="0"/>
              <a:t>á</a:t>
            </a:r>
            <a:r>
              <a:rPr lang="fr-FR" dirty="0"/>
              <a:t>fia</a:t>
            </a:r>
            <a:endParaRPr lang="hu-HU" dirty="0"/>
          </a:p>
        </p:txBody>
      </p:sp>
      <p:sp>
        <p:nvSpPr>
          <p:cNvPr id="26" name="Szövegdoboz 25">
            <a:extLst>
              <a:ext uri="{FF2B5EF4-FFF2-40B4-BE49-F238E27FC236}">
                <a16:creationId xmlns:a16="http://schemas.microsoft.com/office/drawing/2014/main" id="{9126A26B-2569-CF23-EF63-834D70EE755E}"/>
              </a:ext>
            </a:extLst>
          </p:cNvPr>
          <p:cNvSpPr txBox="1"/>
          <p:nvPr/>
        </p:nvSpPr>
        <p:spPr>
          <a:xfrm>
            <a:off x="8075370" y="5674835"/>
            <a:ext cx="870751" cy="369332"/>
          </a:xfrm>
          <a:prstGeom prst="rect">
            <a:avLst/>
          </a:prstGeom>
          <a:noFill/>
        </p:spPr>
        <p:txBody>
          <a:bodyPr wrap="none" rtlCol="0">
            <a:spAutoFit/>
          </a:bodyPr>
          <a:lstStyle/>
          <a:p>
            <a:r>
              <a:rPr lang="hu-HU" dirty="0"/>
              <a:t>Újpest</a:t>
            </a:r>
          </a:p>
        </p:txBody>
      </p:sp>
      <p:sp>
        <p:nvSpPr>
          <p:cNvPr id="27" name="Szövegdoboz 26">
            <a:extLst>
              <a:ext uri="{FF2B5EF4-FFF2-40B4-BE49-F238E27FC236}">
                <a16:creationId xmlns:a16="http://schemas.microsoft.com/office/drawing/2014/main" id="{FB90DB5A-971F-F78A-097B-669823D109CC}"/>
              </a:ext>
            </a:extLst>
          </p:cNvPr>
          <p:cNvSpPr txBox="1"/>
          <p:nvPr/>
        </p:nvSpPr>
        <p:spPr>
          <a:xfrm>
            <a:off x="7172018" y="5678357"/>
            <a:ext cx="846707" cy="369332"/>
          </a:xfrm>
          <a:prstGeom prst="rect">
            <a:avLst/>
          </a:prstGeom>
          <a:noFill/>
        </p:spPr>
        <p:txBody>
          <a:bodyPr wrap="none" rtlCol="0">
            <a:spAutoFit/>
          </a:bodyPr>
          <a:lstStyle/>
          <a:p>
            <a:r>
              <a:rPr lang="fr-FR" dirty="0"/>
              <a:t>Leeds</a:t>
            </a:r>
            <a:endParaRPr lang="hu-HU" dirty="0"/>
          </a:p>
        </p:txBody>
      </p:sp>
      <p:sp>
        <p:nvSpPr>
          <p:cNvPr id="28" name="Szövegdoboz 27">
            <a:extLst>
              <a:ext uri="{FF2B5EF4-FFF2-40B4-BE49-F238E27FC236}">
                <a16:creationId xmlns:a16="http://schemas.microsoft.com/office/drawing/2014/main" id="{60449C7B-9F77-7BE8-D3E5-CC3BFC06E4E6}"/>
              </a:ext>
            </a:extLst>
          </p:cNvPr>
          <p:cNvSpPr txBox="1"/>
          <p:nvPr/>
        </p:nvSpPr>
        <p:spPr>
          <a:xfrm>
            <a:off x="5554828" y="5687831"/>
            <a:ext cx="1547218" cy="369332"/>
          </a:xfrm>
          <a:prstGeom prst="rect">
            <a:avLst/>
          </a:prstGeom>
          <a:noFill/>
        </p:spPr>
        <p:txBody>
          <a:bodyPr wrap="none" rtlCol="0">
            <a:spAutoFit/>
          </a:bodyPr>
          <a:lstStyle/>
          <a:p>
            <a:r>
              <a:rPr lang="hu-HU" sz="1800" dirty="0"/>
              <a:t>Lágymányos</a:t>
            </a:r>
            <a:endParaRPr lang="hu-HU" dirty="0"/>
          </a:p>
        </p:txBody>
      </p:sp>
      <p:sp>
        <p:nvSpPr>
          <p:cNvPr id="32" name="Szövegdoboz 31">
            <a:extLst>
              <a:ext uri="{FF2B5EF4-FFF2-40B4-BE49-F238E27FC236}">
                <a16:creationId xmlns:a16="http://schemas.microsoft.com/office/drawing/2014/main" id="{9A804CC6-1FFF-5BAB-447D-7396868701B6}"/>
              </a:ext>
            </a:extLst>
          </p:cNvPr>
          <p:cNvSpPr txBox="1"/>
          <p:nvPr/>
        </p:nvSpPr>
        <p:spPr>
          <a:xfrm>
            <a:off x="3379162" y="5661311"/>
            <a:ext cx="1391728" cy="369332"/>
          </a:xfrm>
          <a:prstGeom prst="rect">
            <a:avLst/>
          </a:prstGeom>
          <a:noFill/>
        </p:spPr>
        <p:txBody>
          <a:bodyPr wrap="none" rtlCol="0">
            <a:spAutoFit/>
          </a:bodyPr>
          <a:lstStyle/>
          <a:p>
            <a:r>
              <a:rPr lang="fr-FR" sz="1800" dirty="0"/>
              <a:t>Strasbourg</a:t>
            </a:r>
            <a:endParaRPr lang="hu-HU" dirty="0"/>
          </a:p>
        </p:txBody>
      </p:sp>
      <p:sp>
        <p:nvSpPr>
          <p:cNvPr id="33" name="Szövegdoboz 32">
            <a:extLst>
              <a:ext uri="{FF2B5EF4-FFF2-40B4-BE49-F238E27FC236}">
                <a16:creationId xmlns:a16="http://schemas.microsoft.com/office/drawing/2014/main" id="{6C090C5C-278C-18A1-D665-DF2B1A9CD429}"/>
              </a:ext>
            </a:extLst>
          </p:cNvPr>
          <p:cNvSpPr txBox="1"/>
          <p:nvPr/>
        </p:nvSpPr>
        <p:spPr>
          <a:xfrm>
            <a:off x="1214787" y="5648885"/>
            <a:ext cx="723275" cy="369332"/>
          </a:xfrm>
          <a:prstGeom prst="rect">
            <a:avLst/>
          </a:prstGeom>
          <a:noFill/>
        </p:spPr>
        <p:txBody>
          <a:bodyPr wrap="none" rtlCol="0">
            <a:spAutoFit/>
          </a:bodyPr>
          <a:lstStyle/>
          <a:p>
            <a:r>
              <a:rPr lang="fr-FR" sz="1800" dirty="0"/>
              <a:t>Paris</a:t>
            </a:r>
            <a:endParaRPr lang="hu-HU" dirty="0"/>
          </a:p>
        </p:txBody>
      </p:sp>
      <p:sp>
        <p:nvSpPr>
          <p:cNvPr id="35" name="Szövegdoboz 34">
            <a:extLst>
              <a:ext uri="{FF2B5EF4-FFF2-40B4-BE49-F238E27FC236}">
                <a16:creationId xmlns:a16="http://schemas.microsoft.com/office/drawing/2014/main" id="{54A87FEA-4BCE-D25B-AF2B-5BD5EA9B537A}"/>
              </a:ext>
            </a:extLst>
          </p:cNvPr>
          <p:cNvSpPr txBox="1"/>
          <p:nvPr/>
        </p:nvSpPr>
        <p:spPr>
          <a:xfrm>
            <a:off x="1058735" y="5377447"/>
            <a:ext cx="2045753" cy="369332"/>
          </a:xfrm>
          <a:prstGeom prst="rect">
            <a:avLst/>
          </a:prstGeom>
          <a:noFill/>
        </p:spPr>
        <p:txBody>
          <a:bodyPr wrap="none" rtlCol="0">
            <a:spAutoFit/>
          </a:bodyPr>
          <a:lstStyle/>
          <a:p>
            <a:r>
              <a:rPr lang="fr-FR" dirty="0" err="1"/>
              <a:t>Rendszerbiol</a:t>
            </a:r>
            <a:r>
              <a:rPr lang="hu-HU" dirty="0"/>
              <a:t>ó</a:t>
            </a:r>
            <a:r>
              <a:rPr lang="fr-FR" dirty="0" err="1"/>
              <a:t>gia</a:t>
            </a:r>
            <a:endParaRPr lang="hu-HU" dirty="0"/>
          </a:p>
        </p:txBody>
      </p:sp>
    </p:spTree>
    <p:extLst>
      <p:ext uri="{BB962C8B-B14F-4D97-AF65-F5344CB8AC3E}">
        <p14:creationId xmlns:p14="http://schemas.microsoft.com/office/powerpoint/2010/main" val="226272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P spid="16" grpId="0"/>
      <p:bldP spid="19" grpId="0"/>
      <p:bldP spid="22" grpId="0"/>
      <p:bldP spid="23" grpId="0"/>
      <p:bldP spid="26" grpId="0"/>
      <p:bldP spid="27" grpId="0"/>
      <p:bldP spid="28" grpId="0"/>
      <p:bldP spid="32" grpId="0"/>
      <p:bldP spid="33"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815EF613-B466-0F89-665B-F6DB92C867E8}"/>
              </a:ext>
            </a:extLst>
          </p:cNvPr>
          <p:cNvSpPr>
            <a:spLocks noGrp="1"/>
          </p:cNvSpPr>
          <p:nvPr>
            <p:ph type="title"/>
          </p:nvPr>
        </p:nvSpPr>
        <p:spPr>
          <a:xfrm>
            <a:off x="477849" y="28867"/>
            <a:ext cx="10560682" cy="1179576"/>
          </a:xfrm>
        </p:spPr>
        <p:txBody>
          <a:bodyPr>
            <a:normAutofit/>
          </a:bodyPr>
          <a:lstStyle/>
          <a:p>
            <a:r>
              <a:rPr lang="fr-FR" sz="3600" dirty="0"/>
              <a:t>Kémia</a:t>
            </a:r>
            <a:r>
              <a:rPr lang="hu-HU" sz="3600" noProof="0" dirty="0"/>
              <a:t> krisztallográfia</a:t>
            </a:r>
            <a:r>
              <a:rPr lang="fr-FR" sz="3600" dirty="0"/>
              <a:t> </a:t>
            </a:r>
            <a:r>
              <a:rPr lang="fr-FR" sz="2400" dirty="0"/>
              <a:t>(1963 hit in WDC)</a:t>
            </a:r>
            <a:endParaRPr lang="hu-HU" sz="2400" noProof="0" dirty="0"/>
          </a:p>
        </p:txBody>
      </p:sp>
      <p:sp>
        <p:nvSpPr>
          <p:cNvPr id="3" name="Tartalom helye 2">
            <a:extLst>
              <a:ext uri="{FF2B5EF4-FFF2-40B4-BE49-F238E27FC236}">
                <a16:creationId xmlns:a16="http://schemas.microsoft.com/office/drawing/2014/main" id="{38EDE875-49FE-240D-DCCD-697413B65D25}"/>
              </a:ext>
            </a:extLst>
          </p:cNvPr>
          <p:cNvSpPr>
            <a:spLocks noGrp="1"/>
          </p:cNvSpPr>
          <p:nvPr>
            <p:ph idx="1"/>
          </p:nvPr>
        </p:nvSpPr>
        <p:spPr>
          <a:xfrm>
            <a:off x="477849" y="1722553"/>
            <a:ext cx="11443566" cy="2073380"/>
          </a:xfrm>
        </p:spPr>
        <p:txBody>
          <a:bodyPr>
            <a:normAutofit/>
          </a:bodyPr>
          <a:lstStyle/>
          <a:p>
            <a:r>
              <a:rPr lang="hu-HU" dirty="0"/>
              <a:t>Occam borotvája alapelv</a:t>
            </a:r>
            <a:r>
              <a:rPr lang="fr-FR" dirty="0"/>
              <a:t> (</a:t>
            </a:r>
            <a:r>
              <a:rPr lang="hu-HU" i="1" dirty="0">
                <a:solidFill>
                  <a:srgbClr val="202122"/>
                </a:solidFill>
                <a:latin typeface="Arial" panose="020B0604020202020204" pitchFamily="34" charset="0"/>
              </a:rPr>
              <a:t>„A sokaság szükségtelenül nem tételezendő”</a:t>
            </a:r>
            <a:r>
              <a:rPr lang="fr-FR" i="1" dirty="0">
                <a:solidFill>
                  <a:srgbClr val="202122"/>
                </a:solidFill>
                <a:latin typeface="Arial" panose="020B0604020202020204" pitchFamily="34" charset="0"/>
              </a:rPr>
              <a:t>) </a:t>
            </a:r>
            <a:r>
              <a:rPr lang="hu-HU" dirty="0"/>
              <a:t>: </a:t>
            </a:r>
          </a:p>
          <a:p>
            <a:pPr lvl="1"/>
            <a:r>
              <a:rPr lang="hu-HU" dirty="0" err="1"/>
              <a:t>Pl</a:t>
            </a:r>
            <a:r>
              <a:rPr lang="fr-FR" dirty="0"/>
              <a:t>.</a:t>
            </a:r>
            <a:r>
              <a:rPr lang="hu-HU" dirty="0"/>
              <a:t> modellezek rendezetlenséget, ha van rá bizonyíték az elektron sűrűségben</a:t>
            </a:r>
            <a:r>
              <a:rPr lang="fr-FR" dirty="0"/>
              <a:t>, de </a:t>
            </a:r>
            <a:r>
              <a:rPr lang="hu-HU" dirty="0"/>
              <a:t>nem finomítok anizotrop mozgástényezőket, ha nincs elég adatom</a:t>
            </a:r>
            <a:r>
              <a:rPr lang="fr-FR" dirty="0"/>
              <a:t>.</a:t>
            </a:r>
          </a:p>
          <a:p>
            <a:pPr lvl="1"/>
            <a:r>
              <a:rPr lang="hu-HU" dirty="0"/>
              <a:t>A modellnek elég komplexnek kell lennie, hogy elkerüljük az « </a:t>
            </a:r>
            <a:r>
              <a:rPr lang="hu-HU" dirty="0" err="1"/>
              <a:t>underfittinget</a:t>
            </a:r>
            <a:r>
              <a:rPr lang="hu-HU" dirty="0"/>
              <a:t> », de nem szabad túl komplexet sem választani, hogy elkerüljük az « overfittinget ». </a:t>
            </a:r>
          </a:p>
          <a:p>
            <a:endParaRPr lang="hu-HU" dirty="0"/>
          </a:p>
          <a:p>
            <a:pPr marL="457200" lvl="1" indent="0">
              <a:buNone/>
            </a:pPr>
            <a:endParaRPr lang="hu-HU" dirty="0"/>
          </a:p>
        </p:txBody>
      </p:sp>
      <p:sp>
        <p:nvSpPr>
          <p:cNvPr id="4" name="Élőláb helye 3">
            <a:extLst>
              <a:ext uri="{FF2B5EF4-FFF2-40B4-BE49-F238E27FC236}">
                <a16:creationId xmlns:a16="http://schemas.microsoft.com/office/drawing/2014/main" id="{F3C9D5BA-81A4-5A2F-A6A3-8342BB859690}"/>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918246CC-BA19-9B08-C944-08FF6AB9ED43}"/>
              </a:ext>
            </a:extLst>
          </p:cNvPr>
          <p:cNvSpPr>
            <a:spLocks noGrp="1"/>
          </p:cNvSpPr>
          <p:nvPr>
            <p:ph type="sldNum" sz="quarter" idx="12"/>
          </p:nvPr>
        </p:nvSpPr>
        <p:spPr/>
        <p:txBody>
          <a:bodyPr/>
          <a:lstStyle/>
          <a:p>
            <a:fld id="{B2DC25EE-239B-4C5F-AAD1-255A7D5F1EE2}" type="slidenum">
              <a:rPr lang="en-US" smtClean="0"/>
              <a:t>6</a:t>
            </a:fld>
            <a:endParaRPr lang="en-US"/>
          </a:p>
        </p:txBody>
      </p:sp>
      <p:pic>
        <p:nvPicPr>
          <p:cNvPr id="7" name="Kép 6">
            <a:extLst>
              <a:ext uri="{FF2B5EF4-FFF2-40B4-BE49-F238E27FC236}">
                <a16:creationId xmlns:a16="http://schemas.microsoft.com/office/drawing/2014/main" id="{E5883B16-8E81-7CAF-2EB4-A811C272E634}"/>
              </a:ext>
            </a:extLst>
          </p:cNvPr>
          <p:cNvPicPr>
            <a:picLocks noChangeAspect="1"/>
          </p:cNvPicPr>
          <p:nvPr/>
        </p:nvPicPr>
        <p:blipFill>
          <a:blip r:embed="rId3"/>
          <a:stretch>
            <a:fillRect/>
          </a:stretch>
        </p:blipFill>
        <p:spPr>
          <a:xfrm>
            <a:off x="8930411" y="129452"/>
            <a:ext cx="2991004" cy="1009702"/>
          </a:xfrm>
          <a:prstGeom prst="rect">
            <a:avLst/>
          </a:prstGeom>
        </p:spPr>
      </p:pic>
      <p:pic>
        <p:nvPicPr>
          <p:cNvPr id="11" name="Kép 10">
            <a:extLst>
              <a:ext uri="{FF2B5EF4-FFF2-40B4-BE49-F238E27FC236}">
                <a16:creationId xmlns:a16="http://schemas.microsoft.com/office/drawing/2014/main" id="{D8ACF4AC-1D4C-29B2-2F08-4043E20CEC05}"/>
              </a:ext>
            </a:extLst>
          </p:cNvPr>
          <p:cNvPicPr>
            <a:picLocks noChangeAspect="1"/>
          </p:cNvPicPr>
          <p:nvPr/>
        </p:nvPicPr>
        <p:blipFill>
          <a:blip r:embed="rId4"/>
          <a:stretch>
            <a:fillRect/>
          </a:stretch>
        </p:blipFill>
        <p:spPr>
          <a:xfrm>
            <a:off x="1758064" y="3575047"/>
            <a:ext cx="9773152" cy="3587934"/>
          </a:xfrm>
          <a:prstGeom prst="rect">
            <a:avLst/>
          </a:prstGeom>
        </p:spPr>
      </p:pic>
      <p:pic>
        <p:nvPicPr>
          <p:cNvPr id="12" name="Kép 11">
            <a:extLst>
              <a:ext uri="{FF2B5EF4-FFF2-40B4-BE49-F238E27FC236}">
                <a16:creationId xmlns:a16="http://schemas.microsoft.com/office/drawing/2014/main" id="{68CAFEBF-58AE-BF86-832D-8D8C0DC9ACA3}"/>
              </a:ext>
            </a:extLst>
          </p:cNvPr>
          <p:cNvPicPr>
            <a:picLocks noChangeAspect="1"/>
          </p:cNvPicPr>
          <p:nvPr/>
        </p:nvPicPr>
        <p:blipFill>
          <a:blip r:embed="rId5"/>
          <a:stretch>
            <a:fillRect/>
          </a:stretch>
        </p:blipFill>
        <p:spPr>
          <a:xfrm flipH="1">
            <a:off x="3545225" y="5369014"/>
            <a:ext cx="719536" cy="1079841"/>
          </a:xfrm>
          <a:prstGeom prst="rect">
            <a:avLst/>
          </a:prstGeom>
        </p:spPr>
      </p:pic>
      <p:pic>
        <p:nvPicPr>
          <p:cNvPr id="14" name="Kép 13">
            <a:extLst>
              <a:ext uri="{FF2B5EF4-FFF2-40B4-BE49-F238E27FC236}">
                <a16:creationId xmlns:a16="http://schemas.microsoft.com/office/drawing/2014/main" id="{66B48D4F-A7E6-2D72-3CA0-409EB82F6DFD}"/>
              </a:ext>
            </a:extLst>
          </p:cNvPr>
          <p:cNvPicPr>
            <a:picLocks noChangeAspect="1"/>
          </p:cNvPicPr>
          <p:nvPr/>
        </p:nvPicPr>
        <p:blipFill>
          <a:blip r:embed="rId6"/>
          <a:stretch>
            <a:fillRect/>
          </a:stretch>
        </p:blipFill>
        <p:spPr>
          <a:xfrm>
            <a:off x="-13192" y="3684212"/>
            <a:ext cx="1832895" cy="1721650"/>
          </a:xfrm>
          <a:prstGeom prst="rect">
            <a:avLst/>
          </a:prstGeom>
        </p:spPr>
      </p:pic>
      <p:sp>
        <p:nvSpPr>
          <p:cNvPr id="20" name="Tartalom helye 2">
            <a:extLst>
              <a:ext uri="{FF2B5EF4-FFF2-40B4-BE49-F238E27FC236}">
                <a16:creationId xmlns:a16="http://schemas.microsoft.com/office/drawing/2014/main" id="{09C45062-2271-31A5-23B0-A82B92A08F81}"/>
              </a:ext>
            </a:extLst>
          </p:cNvPr>
          <p:cNvSpPr txBox="1">
            <a:spLocks/>
          </p:cNvSpPr>
          <p:nvPr/>
        </p:nvSpPr>
        <p:spPr>
          <a:xfrm>
            <a:off x="498176" y="1232112"/>
            <a:ext cx="11443566" cy="490441"/>
          </a:xfrm>
          <a:prstGeom prst="rect">
            <a:avLst/>
          </a:prstGeom>
        </p:spPr>
        <p:txBody>
          <a:bodyPr vert="horz" lIns="91440" tIns="45720" rIns="91440" bIns="45720" rtlCol="0">
            <a:normAutofit/>
          </a:bodyPr>
          <a:lstStyle>
            <a:lvl1pPr marL="228600" indent="-228600" algn="l" defTabSz="914400" rtl="0" eaLnBrk="1" latinLnBrk="0" hangingPunct="1">
              <a:lnSpc>
                <a:spcPct val="11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u-HU" dirty="0"/>
              <a:t>Az adatok száma sokszorosan meghaladja a meghatározandó paramétereké</a:t>
            </a:r>
            <a:r>
              <a:rPr lang="fr-FR" dirty="0"/>
              <a:t>t</a:t>
            </a:r>
          </a:p>
        </p:txBody>
      </p:sp>
    </p:spTree>
    <p:extLst>
      <p:ext uri="{BB962C8B-B14F-4D97-AF65-F5344CB8AC3E}">
        <p14:creationId xmlns:p14="http://schemas.microsoft.com/office/powerpoint/2010/main" val="362408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6"/>
          </p:nvPr>
        </p:nvSpPr>
        <p:spPr/>
        <p:txBody>
          <a:bodyPr/>
          <a:lstStyle/>
          <a:p>
            <a:fld id="{980E94A8-0648-D043-B8F7-3AFA110B04BE}" type="slidenum">
              <a:rPr lang="fr-FR" smtClean="0"/>
              <a:pPr/>
              <a:t>7</a:t>
            </a:fld>
            <a:endParaRPr lang="fr-FR"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0" y="736230"/>
            <a:ext cx="3932105" cy="190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p:cNvSpPr txBox="1"/>
          <p:nvPr/>
        </p:nvSpPr>
        <p:spPr>
          <a:xfrm>
            <a:off x="218962" y="2793338"/>
            <a:ext cx="3690434" cy="297454"/>
          </a:xfrm>
          <a:prstGeom prst="rect">
            <a:avLst/>
          </a:prstGeom>
          <a:noFill/>
        </p:spPr>
        <p:txBody>
          <a:bodyPr wrap="none" rtlCol="0">
            <a:spAutoFit/>
          </a:bodyPr>
          <a:lstStyle/>
          <a:p>
            <a:r>
              <a:rPr lang="fr-FR" sz="1333" dirty="0"/>
              <a:t>Kir</a:t>
            </a:r>
            <a:r>
              <a:rPr lang="hu-HU" sz="1333" dirty="0"/>
              <a:t>á</a:t>
            </a:r>
            <a:r>
              <a:rPr lang="fr-FR" sz="1333" dirty="0"/>
              <a:t>lis </a:t>
            </a:r>
            <a:r>
              <a:rPr lang="fr-FR" sz="1333" dirty="0" err="1"/>
              <a:t>elv</a:t>
            </a:r>
            <a:r>
              <a:rPr lang="hu-HU" sz="1333" dirty="0"/>
              <a:t>á</a:t>
            </a:r>
            <a:r>
              <a:rPr lang="fr-FR" sz="1333" dirty="0" err="1"/>
              <a:t>laszt</a:t>
            </a:r>
            <a:r>
              <a:rPr lang="hu-HU" sz="1333" dirty="0"/>
              <a:t>á</a:t>
            </a:r>
            <a:r>
              <a:rPr lang="fr-FR" sz="1333" dirty="0"/>
              <a:t>s, </a:t>
            </a:r>
            <a:r>
              <a:rPr lang="fr-FR" sz="1333" dirty="0" err="1"/>
              <a:t>Fogassy,Faigl,T</a:t>
            </a:r>
            <a:r>
              <a:rPr lang="hu-HU" sz="1333" dirty="0"/>
              <a:t>őke</a:t>
            </a:r>
            <a:r>
              <a:rPr lang="fr-FR" sz="1333" dirty="0"/>
              <a:t> 2000</a:t>
            </a:r>
            <a:endParaRPr lang="en-US" sz="1333" dirty="0"/>
          </a:p>
        </p:txBody>
      </p:sp>
      <p:pic>
        <p:nvPicPr>
          <p:cNvPr id="819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78072" y="1122878"/>
            <a:ext cx="1478544" cy="225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20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74954" y="1283183"/>
            <a:ext cx="1747039" cy="1929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ZoneTexte 17"/>
          <p:cNvSpPr txBox="1"/>
          <p:nvPr/>
        </p:nvSpPr>
        <p:spPr>
          <a:xfrm>
            <a:off x="8590521" y="3390786"/>
            <a:ext cx="3730508" cy="502573"/>
          </a:xfrm>
          <a:prstGeom prst="rect">
            <a:avLst/>
          </a:prstGeom>
          <a:noFill/>
        </p:spPr>
        <p:txBody>
          <a:bodyPr wrap="none" rtlCol="0">
            <a:spAutoFit/>
          </a:bodyPr>
          <a:lstStyle/>
          <a:p>
            <a:r>
              <a:rPr lang="fr-FR" sz="1333" dirty="0" err="1"/>
              <a:t>Ferenczy</a:t>
            </a:r>
            <a:r>
              <a:rPr lang="fr-FR" sz="1333" dirty="0"/>
              <a:t>, </a:t>
            </a:r>
            <a:r>
              <a:rPr lang="hu-HU" sz="1333" dirty="0"/>
              <a:t>Á</a:t>
            </a:r>
            <a:r>
              <a:rPr lang="fr-FR" sz="1333" dirty="0" err="1"/>
              <a:t>ngy</a:t>
            </a:r>
            <a:r>
              <a:rPr lang="hu-HU" sz="1333" dirty="0"/>
              <a:t>á</a:t>
            </a:r>
            <a:r>
              <a:rPr lang="fr-FR" sz="1333" dirty="0"/>
              <a:t>n </a:t>
            </a:r>
            <a:r>
              <a:rPr lang="fr-FR" sz="1333" dirty="0" err="1"/>
              <a:t>Eur</a:t>
            </a:r>
            <a:r>
              <a:rPr lang="fr-FR" sz="1333" dirty="0"/>
              <a:t> J. </a:t>
            </a:r>
            <a:r>
              <a:rPr lang="hu-HU" sz="1333" dirty="0" err="1"/>
              <a:t>O</a:t>
            </a:r>
            <a:r>
              <a:rPr lang="fr-FR" sz="1333" dirty="0" err="1"/>
              <a:t>rg</a:t>
            </a:r>
            <a:r>
              <a:rPr lang="fr-FR" sz="1333" dirty="0"/>
              <a:t>. </a:t>
            </a:r>
            <a:r>
              <a:rPr lang="fr-FR" sz="1333" dirty="0" err="1"/>
              <a:t>Chem</a:t>
            </a:r>
            <a:r>
              <a:rPr lang="fr-FR" sz="1333" dirty="0"/>
              <a:t>  1999</a:t>
            </a:r>
          </a:p>
          <a:p>
            <a:r>
              <a:rPr lang="en-US" sz="1333" dirty="0" err="1"/>
              <a:t>Polimorfok</a:t>
            </a:r>
            <a:r>
              <a:rPr lang="en-US" sz="1333" dirty="0"/>
              <a:t> </a:t>
            </a:r>
            <a:r>
              <a:rPr lang="en-US" sz="1333" dirty="0" err="1"/>
              <a:t>szerkezetének</a:t>
            </a:r>
            <a:r>
              <a:rPr lang="en-US" sz="1333" dirty="0"/>
              <a:t> </a:t>
            </a:r>
            <a:r>
              <a:rPr lang="en-US" sz="1333" dirty="0" err="1"/>
              <a:t>pontos</a:t>
            </a:r>
            <a:r>
              <a:rPr lang="en-US" sz="1333" dirty="0"/>
              <a:t> </a:t>
            </a:r>
            <a:r>
              <a:rPr lang="en-US" sz="1333" dirty="0" err="1"/>
              <a:t>jellemzése</a:t>
            </a:r>
            <a:endParaRPr lang="en-US" sz="1333" dirty="0"/>
          </a:p>
        </p:txBody>
      </p:sp>
      <p:pic>
        <p:nvPicPr>
          <p:cNvPr id="8202"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25" y="3544005"/>
            <a:ext cx="4452529" cy="2523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ZoneTexte 21"/>
          <p:cNvSpPr txBox="1"/>
          <p:nvPr/>
        </p:nvSpPr>
        <p:spPr>
          <a:xfrm>
            <a:off x="464241" y="6241458"/>
            <a:ext cx="2736647" cy="502573"/>
          </a:xfrm>
          <a:prstGeom prst="rect">
            <a:avLst/>
          </a:prstGeom>
          <a:noFill/>
        </p:spPr>
        <p:txBody>
          <a:bodyPr wrap="none" rtlCol="0">
            <a:spAutoFit/>
          </a:bodyPr>
          <a:lstStyle/>
          <a:p>
            <a:r>
              <a:rPr lang="fr-FR" sz="1333" dirty="0"/>
              <a:t>R</a:t>
            </a:r>
            <a:r>
              <a:rPr lang="hu-HU" sz="1333" dirty="0"/>
              <a:t>á</a:t>
            </a:r>
            <a:r>
              <a:rPr lang="fr-FR" sz="1333" dirty="0"/>
              <a:t>bai, </a:t>
            </a:r>
            <a:r>
              <a:rPr lang="fr-FR" sz="1333" dirty="0" err="1"/>
              <a:t>Jalso</a:t>
            </a:r>
            <a:r>
              <a:rPr lang="fr-FR" sz="1333" dirty="0"/>
              <a:t> J. Fluor </a:t>
            </a:r>
            <a:r>
              <a:rPr lang="fr-FR" sz="1333" dirty="0" err="1"/>
              <a:t>Chem</a:t>
            </a:r>
            <a:r>
              <a:rPr lang="fr-FR" sz="1333" dirty="0"/>
              <a:t>. 2017</a:t>
            </a:r>
          </a:p>
          <a:p>
            <a:r>
              <a:rPr lang="en-US" sz="1333" dirty="0" err="1"/>
              <a:t>Szerkezetigazolás</a:t>
            </a:r>
            <a:endParaRPr lang="en-US" sz="1333" dirty="0"/>
          </a:p>
        </p:txBody>
      </p:sp>
      <p:pic>
        <p:nvPicPr>
          <p:cNvPr id="8204" name="Picture 1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84341" y="4138446"/>
            <a:ext cx="1475593" cy="192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p:cNvSpPr txBox="1"/>
          <p:nvPr/>
        </p:nvSpPr>
        <p:spPr>
          <a:xfrm>
            <a:off x="8789094" y="6014675"/>
            <a:ext cx="2735044" cy="912814"/>
          </a:xfrm>
          <a:prstGeom prst="rect">
            <a:avLst/>
          </a:prstGeom>
          <a:noFill/>
        </p:spPr>
        <p:txBody>
          <a:bodyPr wrap="none" rtlCol="0">
            <a:spAutoFit/>
          </a:bodyPr>
          <a:lstStyle/>
          <a:p>
            <a:r>
              <a:rPr lang="fr-FR" sz="1333" dirty="0" err="1"/>
              <a:t>Agai</a:t>
            </a:r>
            <a:r>
              <a:rPr lang="fr-FR" sz="1333" dirty="0"/>
              <a:t>  T</a:t>
            </a:r>
            <a:r>
              <a:rPr lang="hu-HU" sz="1333" dirty="0"/>
              <a:t>ő</a:t>
            </a:r>
            <a:r>
              <a:rPr lang="fr-FR" sz="1333" dirty="0" err="1"/>
              <a:t>ke</a:t>
            </a:r>
            <a:r>
              <a:rPr lang="fr-FR" sz="1333" dirty="0"/>
              <a:t> L. </a:t>
            </a:r>
            <a:r>
              <a:rPr lang="hu-HU" sz="1333" dirty="0"/>
              <a:t>Tetr</a:t>
            </a:r>
            <a:r>
              <a:rPr lang="fr-FR" sz="1333" dirty="0"/>
              <a:t>a</a:t>
            </a:r>
            <a:r>
              <a:rPr lang="hu-HU" sz="1333" dirty="0" err="1"/>
              <a:t>hedron</a:t>
            </a:r>
            <a:r>
              <a:rPr lang="hu-HU" sz="1333" dirty="0"/>
              <a:t> </a:t>
            </a:r>
            <a:r>
              <a:rPr lang="fr-FR" sz="1333" dirty="0"/>
              <a:t> 1996</a:t>
            </a:r>
          </a:p>
          <a:p>
            <a:r>
              <a:rPr lang="en-US" sz="1333" dirty="0" err="1"/>
              <a:t>Molekuláris</a:t>
            </a:r>
            <a:r>
              <a:rPr lang="en-US" sz="1333" dirty="0"/>
              <a:t> </a:t>
            </a:r>
            <a:r>
              <a:rPr lang="en-US" sz="1333" dirty="0" err="1"/>
              <a:t>komplexek</a:t>
            </a:r>
            <a:r>
              <a:rPr lang="en-US" sz="1333" dirty="0"/>
              <a:t> </a:t>
            </a:r>
          </a:p>
          <a:p>
            <a:r>
              <a:rPr lang="en-US" sz="1333" dirty="0" err="1"/>
              <a:t>képződésének</a:t>
            </a:r>
            <a:r>
              <a:rPr lang="en-US" sz="1333" dirty="0"/>
              <a:t> </a:t>
            </a:r>
            <a:r>
              <a:rPr lang="en-US" sz="1333" dirty="0" err="1"/>
              <a:t>igazolása</a:t>
            </a:r>
            <a:endParaRPr lang="en-US" sz="1333" dirty="0"/>
          </a:p>
          <a:p>
            <a:endParaRPr lang="en-US" sz="1333" dirty="0"/>
          </a:p>
        </p:txBody>
      </p:sp>
      <p:sp>
        <p:nvSpPr>
          <p:cNvPr id="3" name="Élőláb helye 2">
            <a:extLst>
              <a:ext uri="{FF2B5EF4-FFF2-40B4-BE49-F238E27FC236}">
                <a16:creationId xmlns:a16="http://schemas.microsoft.com/office/drawing/2014/main" id="{B494AA70-9F2B-2B59-0F51-2522EA72DD99}"/>
              </a:ext>
            </a:extLst>
          </p:cNvPr>
          <p:cNvSpPr>
            <a:spLocks noGrp="1"/>
          </p:cNvSpPr>
          <p:nvPr>
            <p:ph type="ftr" sz="quarter" idx="15"/>
          </p:nvPr>
        </p:nvSpPr>
        <p:spPr>
          <a:xfrm>
            <a:off x="3581401" y="6356350"/>
            <a:ext cx="4571999" cy="365125"/>
          </a:xfrm>
        </p:spPr>
        <p:txBody>
          <a:bodyPr/>
          <a:lstStyle/>
          <a:p>
            <a:r>
              <a:rPr lang="en-US" dirty="0"/>
              <a:t>Occam </a:t>
            </a:r>
            <a:r>
              <a:rPr lang="en-US" dirty="0" err="1"/>
              <a:t>borotvája</a:t>
            </a:r>
            <a:r>
              <a:rPr lang="en-US" dirty="0"/>
              <a:t> </a:t>
            </a:r>
            <a:r>
              <a:rPr lang="en-US" dirty="0" err="1"/>
              <a:t>vagy</a:t>
            </a:r>
            <a:r>
              <a:rPr lang="en-US" dirty="0"/>
              <a:t> </a:t>
            </a:r>
            <a:r>
              <a:rPr lang="en-US" dirty="0" err="1"/>
              <a:t>gépi</a:t>
            </a:r>
            <a:r>
              <a:rPr lang="en-US" dirty="0"/>
              <a:t> </a:t>
            </a:r>
            <a:r>
              <a:rPr lang="en-US" dirty="0" err="1"/>
              <a:t>tanulás</a:t>
            </a:r>
            <a:r>
              <a:rPr lang="en-US" dirty="0"/>
              <a:t>? - Szeged 2024 </a:t>
            </a:r>
            <a:r>
              <a:rPr lang="en-US" dirty="0" err="1"/>
              <a:t>március</a:t>
            </a:r>
            <a:r>
              <a:rPr lang="en-US" dirty="0"/>
              <a:t> 7</a:t>
            </a:r>
            <a:endParaRPr lang="fr-FR" dirty="0"/>
          </a:p>
        </p:txBody>
      </p:sp>
      <p:pic>
        <p:nvPicPr>
          <p:cNvPr id="5" name="Picture 3">
            <a:extLst>
              <a:ext uri="{FF2B5EF4-FFF2-40B4-BE49-F238E27FC236}">
                <a16:creationId xmlns:a16="http://schemas.microsoft.com/office/drawing/2014/main" id="{182E49C8-5294-7157-AB57-3216A843D0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98384" y="1880007"/>
            <a:ext cx="4192137" cy="3167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ím 1">
            <a:extLst>
              <a:ext uri="{FF2B5EF4-FFF2-40B4-BE49-F238E27FC236}">
                <a16:creationId xmlns:a16="http://schemas.microsoft.com/office/drawing/2014/main" id="{81A10B1D-CD07-0262-E9AC-5435C395DBF6}"/>
              </a:ext>
            </a:extLst>
          </p:cNvPr>
          <p:cNvSpPr txBox="1">
            <a:spLocks/>
          </p:cNvSpPr>
          <p:nvPr/>
        </p:nvSpPr>
        <p:spPr>
          <a:xfrm>
            <a:off x="464242" y="144343"/>
            <a:ext cx="11226800" cy="5170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a:lstStyle>
          <a:p>
            <a:r>
              <a:rPr lang="hu-HU" sz="3200" dirty="0"/>
              <a:t>Mire jók a kristályszerkezet</a:t>
            </a:r>
            <a:r>
              <a:rPr lang="fr-FR" sz="3200" dirty="0" err="1"/>
              <a:t>ek</a:t>
            </a:r>
            <a:r>
              <a:rPr lang="hu-HU" sz="3200" dirty="0" err="1"/>
              <a:t>nek</a:t>
            </a:r>
            <a:r>
              <a:rPr lang="hu-HU" sz="3200" dirty="0"/>
              <a:t> ezek a modelljei</a:t>
            </a:r>
            <a:r>
              <a:rPr lang="fr-FR" sz="3200" dirty="0"/>
              <a:t> ?</a:t>
            </a:r>
            <a:endParaRPr lang="hu-HU" sz="3200" dirty="0"/>
          </a:p>
        </p:txBody>
      </p:sp>
      <p:sp>
        <p:nvSpPr>
          <p:cNvPr id="14" name="Szövegdoboz 13">
            <a:extLst>
              <a:ext uri="{FF2B5EF4-FFF2-40B4-BE49-F238E27FC236}">
                <a16:creationId xmlns:a16="http://schemas.microsoft.com/office/drawing/2014/main" id="{7D3A5EEE-61E7-3827-86CB-DA0F984B5C7C}"/>
              </a:ext>
            </a:extLst>
          </p:cNvPr>
          <p:cNvSpPr txBox="1"/>
          <p:nvPr/>
        </p:nvSpPr>
        <p:spPr>
          <a:xfrm>
            <a:off x="4336565" y="5074790"/>
            <a:ext cx="4744702" cy="1754326"/>
          </a:xfrm>
          <a:prstGeom prst="rect">
            <a:avLst/>
          </a:prstGeom>
          <a:noFill/>
        </p:spPr>
        <p:txBody>
          <a:bodyPr wrap="square">
            <a:spAutoFit/>
          </a:bodyPr>
          <a:lstStyle/>
          <a:p>
            <a:r>
              <a:rPr lang="fr-FR" dirty="0" err="1"/>
              <a:t>Irbesartan</a:t>
            </a:r>
            <a:r>
              <a:rPr lang="fr-FR" dirty="0"/>
              <a:t> – </a:t>
            </a:r>
            <a:r>
              <a:rPr lang="fr-FR" dirty="0" err="1"/>
              <a:t>crystal</a:t>
            </a:r>
            <a:r>
              <a:rPr lang="fr-FR" dirty="0"/>
              <a:t> form B</a:t>
            </a:r>
          </a:p>
          <a:p>
            <a:r>
              <a:rPr lang="hu-HU" dirty="0"/>
              <a:t>An </a:t>
            </a:r>
            <a:r>
              <a:rPr lang="hu-HU" dirty="0" err="1"/>
              <a:t>angiotensin</a:t>
            </a:r>
            <a:r>
              <a:rPr lang="hu-HU" dirty="0"/>
              <a:t> receptor </a:t>
            </a:r>
            <a:r>
              <a:rPr lang="hu-HU" dirty="0" err="1"/>
              <a:t>antagonist</a:t>
            </a:r>
            <a:r>
              <a:rPr lang="hu-HU" dirty="0"/>
              <a:t>, </a:t>
            </a:r>
            <a:endParaRPr lang="fr-FR" dirty="0"/>
          </a:p>
          <a:p>
            <a:r>
              <a:rPr lang="hu-HU" dirty="0"/>
              <a:t>a </a:t>
            </a:r>
            <a:r>
              <a:rPr lang="hu-HU" dirty="0" err="1"/>
              <a:t>blockbuster</a:t>
            </a:r>
            <a:r>
              <a:rPr lang="hu-HU" dirty="0"/>
              <a:t> </a:t>
            </a:r>
            <a:r>
              <a:rPr lang="hu-HU" dirty="0" err="1"/>
              <a:t>drug</a:t>
            </a:r>
            <a:r>
              <a:rPr lang="hu-HU" dirty="0"/>
              <a:t> </a:t>
            </a:r>
            <a:endParaRPr lang="fr-FR" dirty="0"/>
          </a:p>
          <a:p>
            <a:r>
              <a:rPr lang="hu-HU" dirty="0"/>
              <a:t>Polimorfszerkezet pontos jellemzése</a:t>
            </a:r>
            <a:r>
              <a:rPr lang="fr-FR" dirty="0"/>
              <a:t> </a:t>
            </a:r>
            <a:r>
              <a:rPr lang="hu-HU" dirty="0"/>
              <a:t>(szabadalom védés</a:t>
            </a:r>
            <a:r>
              <a:rPr lang="fr-FR" dirty="0"/>
              <a:t>/</a:t>
            </a:r>
            <a:r>
              <a:rPr lang="fr-FR" dirty="0" err="1"/>
              <a:t>kerülés</a:t>
            </a:r>
            <a:r>
              <a:rPr lang="hu-HU" dirty="0"/>
              <a:t>, </a:t>
            </a:r>
            <a:r>
              <a:rPr lang="hu-HU" dirty="0" err="1"/>
              <a:t>formulacio</a:t>
            </a:r>
            <a:r>
              <a:rPr lang="hu-HU" dirty="0"/>
              <a:t> …)</a:t>
            </a:r>
          </a:p>
          <a:p>
            <a:endParaRPr lang="hu-HU" dirty="0"/>
          </a:p>
        </p:txBody>
      </p:sp>
    </p:spTree>
    <p:extLst>
      <p:ext uri="{BB962C8B-B14F-4D97-AF65-F5344CB8AC3E}">
        <p14:creationId xmlns:p14="http://schemas.microsoft.com/office/powerpoint/2010/main" val="314213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20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20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20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P spid="22" grpId="0"/>
      <p:bldP spid="26"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4B5EE31-FED6-8185-18F1-7D42856B5A60}"/>
              </a:ext>
            </a:extLst>
          </p:cNvPr>
          <p:cNvSpPr>
            <a:spLocks noGrp="1"/>
          </p:cNvSpPr>
          <p:nvPr>
            <p:ph type="title"/>
          </p:nvPr>
        </p:nvSpPr>
        <p:spPr/>
        <p:txBody>
          <a:bodyPr/>
          <a:lstStyle/>
          <a:p>
            <a:r>
              <a:rPr lang="hu-HU" dirty="0"/>
              <a:t>Kristályszerkezet jóslások</a:t>
            </a:r>
          </a:p>
        </p:txBody>
      </p:sp>
      <p:sp>
        <p:nvSpPr>
          <p:cNvPr id="3" name="Tartalom helye 2">
            <a:extLst>
              <a:ext uri="{FF2B5EF4-FFF2-40B4-BE49-F238E27FC236}">
                <a16:creationId xmlns:a16="http://schemas.microsoft.com/office/drawing/2014/main" id="{A88C6A64-1DA2-3936-5FBE-F64175DE5F8A}"/>
              </a:ext>
            </a:extLst>
          </p:cNvPr>
          <p:cNvSpPr>
            <a:spLocks noGrp="1"/>
          </p:cNvSpPr>
          <p:nvPr>
            <p:ph idx="1"/>
          </p:nvPr>
        </p:nvSpPr>
        <p:spPr>
          <a:xfrm>
            <a:off x="568914" y="2348656"/>
            <a:ext cx="5423455" cy="3694176"/>
          </a:xfrm>
        </p:spPr>
        <p:txBody>
          <a:bodyPr/>
          <a:lstStyle/>
          <a:p>
            <a:r>
              <a:rPr lang="hu-HU" dirty="0"/>
              <a:t>Eredmény: lehetséges modellek halmaza a szabad energia és a sűrűség függvényében</a:t>
            </a:r>
            <a:endParaRPr lang="fr-FR" dirty="0"/>
          </a:p>
          <a:p>
            <a:r>
              <a:rPr lang="hu-HU" dirty="0"/>
              <a:t>Ha a megfigyelt szerkezet(</a:t>
            </a:r>
            <a:r>
              <a:rPr lang="hu-HU" dirty="0" err="1"/>
              <a:t>ek</a:t>
            </a:r>
            <a:r>
              <a:rPr lang="hu-HU" dirty="0"/>
              <a:t>) nem a legalacsonyabb energiájúak és legnagyobb sűrűségűek akkor esély van új polimorfok feltünésére ….</a:t>
            </a:r>
          </a:p>
          <a:p>
            <a:pPr lvl="1"/>
            <a:endParaRPr lang="hu-HU" dirty="0"/>
          </a:p>
        </p:txBody>
      </p:sp>
      <p:sp>
        <p:nvSpPr>
          <p:cNvPr id="4" name="Élőláb helye 3">
            <a:extLst>
              <a:ext uri="{FF2B5EF4-FFF2-40B4-BE49-F238E27FC236}">
                <a16:creationId xmlns:a16="http://schemas.microsoft.com/office/drawing/2014/main" id="{705FB49C-8B49-1762-C72B-E74C27C5C985}"/>
              </a:ext>
            </a:extLst>
          </p:cNvPr>
          <p:cNvSpPr>
            <a:spLocks noGrp="1"/>
          </p:cNvSpPr>
          <p:nvPr>
            <p:ph type="ftr" sz="quarter" idx="11"/>
          </p:nvPr>
        </p:nvSpPr>
        <p:spPr/>
        <p:txBody>
          <a:bodyPr/>
          <a:lstStyle/>
          <a:p>
            <a:r>
              <a:rPr lang="en-US"/>
              <a:t>Occam borotvája vagy gépi tanulás? - Szeged 2024 március 7</a:t>
            </a:r>
            <a:endParaRPr lang="en-US" dirty="0"/>
          </a:p>
        </p:txBody>
      </p:sp>
      <p:sp>
        <p:nvSpPr>
          <p:cNvPr id="5" name="Dia számának helye 4">
            <a:extLst>
              <a:ext uri="{FF2B5EF4-FFF2-40B4-BE49-F238E27FC236}">
                <a16:creationId xmlns:a16="http://schemas.microsoft.com/office/drawing/2014/main" id="{A352B373-2865-AB24-8A4B-1BB14A4F02AA}"/>
              </a:ext>
            </a:extLst>
          </p:cNvPr>
          <p:cNvSpPr>
            <a:spLocks noGrp="1"/>
          </p:cNvSpPr>
          <p:nvPr>
            <p:ph type="sldNum" sz="quarter" idx="12"/>
          </p:nvPr>
        </p:nvSpPr>
        <p:spPr/>
        <p:txBody>
          <a:bodyPr/>
          <a:lstStyle/>
          <a:p>
            <a:fld id="{B2DC25EE-239B-4C5F-AAD1-255A7D5F1EE2}" type="slidenum">
              <a:rPr lang="en-US" smtClean="0"/>
              <a:t>8</a:t>
            </a:fld>
            <a:endParaRPr lang="en-US"/>
          </a:p>
        </p:txBody>
      </p:sp>
      <p:pic>
        <p:nvPicPr>
          <p:cNvPr id="7" name="Kép 6">
            <a:extLst>
              <a:ext uri="{FF2B5EF4-FFF2-40B4-BE49-F238E27FC236}">
                <a16:creationId xmlns:a16="http://schemas.microsoft.com/office/drawing/2014/main" id="{C3AB277C-E555-C6F0-E690-25954FEF3BB1}"/>
              </a:ext>
            </a:extLst>
          </p:cNvPr>
          <p:cNvPicPr>
            <a:picLocks noChangeAspect="1"/>
          </p:cNvPicPr>
          <p:nvPr/>
        </p:nvPicPr>
        <p:blipFill>
          <a:blip r:embed="rId3"/>
          <a:stretch>
            <a:fillRect/>
          </a:stretch>
        </p:blipFill>
        <p:spPr>
          <a:xfrm>
            <a:off x="6199632" y="2088930"/>
            <a:ext cx="3638737" cy="3143412"/>
          </a:xfrm>
          <a:prstGeom prst="rect">
            <a:avLst/>
          </a:prstGeom>
        </p:spPr>
      </p:pic>
      <p:pic>
        <p:nvPicPr>
          <p:cNvPr id="9" name="Kép 8">
            <a:extLst>
              <a:ext uri="{FF2B5EF4-FFF2-40B4-BE49-F238E27FC236}">
                <a16:creationId xmlns:a16="http://schemas.microsoft.com/office/drawing/2014/main" id="{4903E564-C2C3-5753-7118-C039A0B1D27D}"/>
              </a:ext>
            </a:extLst>
          </p:cNvPr>
          <p:cNvPicPr>
            <a:picLocks noChangeAspect="1"/>
          </p:cNvPicPr>
          <p:nvPr/>
        </p:nvPicPr>
        <p:blipFill>
          <a:blip r:embed="rId4"/>
          <a:stretch>
            <a:fillRect/>
          </a:stretch>
        </p:blipFill>
        <p:spPr>
          <a:xfrm>
            <a:off x="10014767" y="4146436"/>
            <a:ext cx="1866996" cy="1085906"/>
          </a:xfrm>
          <a:prstGeom prst="rect">
            <a:avLst/>
          </a:prstGeom>
        </p:spPr>
      </p:pic>
      <p:pic>
        <p:nvPicPr>
          <p:cNvPr id="11" name="Kép 10">
            <a:extLst>
              <a:ext uri="{FF2B5EF4-FFF2-40B4-BE49-F238E27FC236}">
                <a16:creationId xmlns:a16="http://schemas.microsoft.com/office/drawing/2014/main" id="{B03EF2EF-09BB-3465-FDC9-72A0E0222B2A}"/>
              </a:ext>
            </a:extLst>
          </p:cNvPr>
          <p:cNvPicPr>
            <a:picLocks noChangeAspect="1"/>
          </p:cNvPicPr>
          <p:nvPr/>
        </p:nvPicPr>
        <p:blipFill>
          <a:blip r:embed="rId5"/>
          <a:stretch>
            <a:fillRect/>
          </a:stretch>
        </p:blipFill>
        <p:spPr>
          <a:xfrm>
            <a:off x="7510840" y="5480828"/>
            <a:ext cx="2089257" cy="1124008"/>
          </a:xfrm>
          <a:prstGeom prst="rect">
            <a:avLst/>
          </a:prstGeom>
        </p:spPr>
      </p:pic>
    </p:spTree>
    <p:extLst>
      <p:ext uri="{BB962C8B-B14F-4D97-AF65-F5344CB8AC3E}">
        <p14:creationId xmlns:p14="http://schemas.microsoft.com/office/powerpoint/2010/main" val="23927649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BFF98103-E175-7031-7912-34681D2FF69E}"/>
              </a:ext>
            </a:extLst>
          </p:cNvPr>
          <p:cNvSpPr>
            <a:spLocks noGrp="1"/>
          </p:cNvSpPr>
          <p:nvPr>
            <p:ph type="title"/>
          </p:nvPr>
        </p:nvSpPr>
        <p:spPr>
          <a:xfrm>
            <a:off x="612333" y="340535"/>
            <a:ext cx="11174598" cy="1467000"/>
          </a:xfrm>
        </p:spPr>
        <p:txBody>
          <a:bodyPr>
            <a:normAutofit/>
          </a:bodyPr>
          <a:lstStyle/>
          <a:p>
            <a:r>
              <a:rPr lang="hu-HU" sz="3200" dirty="0"/>
              <a:t>Kismolekulák kristályszerkezet jóslása gépi tanulással</a:t>
            </a:r>
            <a:br>
              <a:rPr lang="fr-FR" sz="3200" dirty="0"/>
            </a:br>
            <a:r>
              <a:rPr lang="fr-FR" sz="1800" b="0" dirty="0"/>
              <a:t>« </a:t>
            </a:r>
            <a:r>
              <a:rPr lang="en-GB" sz="1800" b="0" dirty="0"/>
              <a:t>One of the continuing scandals in physical sciences is that it remains in general impossible to predict the structure of even the simplest crystalline solids from knowledge of their chemical composition </a:t>
            </a:r>
            <a:r>
              <a:rPr lang="fr-FR" sz="1800" b="0" dirty="0"/>
              <a:t>»  </a:t>
            </a:r>
            <a:r>
              <a:rPr lang="fr-FR" sz="1800" b="0" dirty="0" err="1"/>
              <a:t>J.Maddox</a:t>
            </a:r>
            <a:r>
              <a:rPr lang="fr-FR" sz="1800" b="0" dirty="0"/>
              <a:t> Nature 1988, </a:t>
            </a:r>
            <a:r>
              <a:rPr lang="fr-FR" sz="1800" dirty="0"/>
              <a:t>355,</a:t>
            </a:r>
            <a:r>
              <a:rPr lang="fr-FR" sz="1800" b="0" dirty="0"/>
              <a:t> 760</a:t>
            </a:r>
            <a:endParaRPr lang="hu-HU" sz="1800" b="0" dirty="0"/>
          </a:p>
        </p:txBody>
      </p:sp>
      <p:sp>
        <p:nvSpPr>
          <p:cNvPr id="3" name="Tartalom helye 2">
            <a:extLst>
              <a:ext uri="{FF2B5EF4-FFF2-40B4-BE49-F238E27FC236}">
                <a16:creationId xmlns:a16="http://schemas.microsoft.com/office/drawing/2014/main" id="{2EB88F7B-B1F7-BB11-0A8F-F1AE9E0C8FB9}"/>
              </a:ext>
            </a:extLst>
          </p:cNvPr>
          <p:cNvSpPr>
            <a:spLocks noGrp="1"/>
          </p:cNvSpPr>
          <p:nvPr>
            <p:ph idx="1"/>
          </p:nvPr>
        </p:nvSpPr>
        <p:spPr>
          <a:xfrm>
            <a:off x="1115567" y="2281107"/>
            <a:ext cx="10168128" cy="3694176"/>
          </a:xfrm>
        </p:spPr>
        <p:txBody>
          <a:bodyPr>
            <a:normAutofit fontScale="92500" lnSpcReduction="20000"/>
          </a:bodyPr>
          <a:lstStyle/>
          <a:p>
            <a:r>
              <a:rPr lang="en-US" dirty="0"/>
              <a:t>7 CSD Blind Test 1999 </a:t>
            </a:r>
            <a:r>
              <a:rPr lang="hu-HU" dirty="0"/>
              <a:t>óta egyre javuló eredményekkel</a:t>
            </a:r>
            <a:r>
              <a:rPr lang="fr-FR" dirty="0"/>
              <a:t>:</a:t>
            </a:r>
          </a:p>
          <a:p>
            <a:pPr lvl="1"/>
            <a:r>
              <a:rPr lang="hu-HU" dirty="0"/>
              <a:t>a./ energia alapú számítások</a:t>
            </a:r>
          </a:p>
          <a:p>
            <a:pPr lvl="1"/>
            <a:r>
              <a:rPr lang="hu-HU" dirty="0" err="1"/>
              <a:t>b.</a:t>
            </a:r>
            <a:r>
              <a:rPr lang="hu-HU" dirty="0"/>
              <a:t>/ szerkezet/topológia alapú számítások</a:t>
            </a:r>
          </a:p>
          <a:p>
            <a:pPr lvl="1"/>
            <a:r>
              <a:rPr lang="hu-HU" dirty="0"/>
              <a:t>de « gépi tanulás » eddig nem tűnt fel	</a:t>
            </a:r>
            <a:endParaRPr lang="fr-FR" dirty="0"/>
          </a:p>
          <a:p>
            <a:pPr lvl="1"/>
            <a:r>
              <a:rPr lang="fr-FR" dirty="0"/>
              <a:t>A group in the CSD Blind Test 6 </a:t>
            </a:r>
            <a:r>
              <a:rPr lang="fr-FR" dirty="0" err="1"/>
              <a:t>expended</a:t>
            </a:r>
            <a:r>
              <a:rPr lang="fr-FR" dirty="0"/>
              <a:t> 30 million CPU hours on a single </a:t>
            </a:r>
            <a:r>
              <a:rPr lang="fr-FR" dirty="0" err="1"/>
              <a:t>target</a:t>
            </a:r>
            <a:endParaRPr lang="hu-HU" dirty="0"/>
          </a:p>
          <a:p>
            <a:r>
              <a:rPr lang="hu-HU" dirty="0"/>
              <a:t>Közelmúltbeli gépi tanulást alkalmazó cikkek a témában:</a:t>
            </a:r>
          </a:p>
          <a:p>
            <a:pPr lvl="1"/>
            <a:r>
              <a:rPr lang="en-US" sz="2100" dirty="0" err="1">
                <a:latin typeface="Gotham"/>
              </a:rPr>
              <a:t>CrySPY</a:t>
            </a:r>
            <a:r>
              <a:rPr lang="en-US" sz="2100" dirty="0">
                <a:latin typeface="Gotham"/>
              </a:rPr>
              <a:t>: a crystal structure prediction tool accelerated by machine learning (2021)</a:t>
            </a:r>
          </a:p>
          <a:p>
            <a:pPr lvl="1"/>
            <a:r>
              <a:rPr lang="en-US" i="0" dirty="0">
                <a:effectLst/>
                <a:latin typeface="Gotham"/>
              </a:rPr>
              <a:t>Data-efficient machine learning for molecular crystal structure prediction (2021)</a:t>
            </a:r>
          </a:p>
          <a:p>
            <a:pPr lvl="1"/>
            <a:r>
              <a:rPr lang="en-US" i="0" dirty="0">
                <a:effectLst/>
                <a:latin typeface="Gotham"/>
              </a:rPr>
              <a:t>Crystal structure prediction with machine learning-based element substitution (2022)</a:t>
            </a:r>
          </a:p>
          <a:p>
            <a:pPr lvl="1"/>
            <a:r>
              <a:rPr lang="en-US" i="0" dirty="0">
                <a:effectLst/>
                <a:latin typeface="Gotham"/>
              </a:rPr>
              <a:t>Machine learning for the structure–energy–property landscapes of molecular crystals (2018)</a:t>
            </a:r>
          </a:p>
          <a:p>
            <a:pPr lvl="1"/>
            <a:endParaRPr lang="hu-HU" dirty="0"/>
          </a:p>
        </p:txBody>
      </p:sp>
      <p:sp>
        <p:nvSpPr>
          <p:cNvPr id="4" name="Élőláb helye 3">
            <a:extLst>
              <a:ext uri="{FF2B5EF4-FFF2-40B4-BE49-F238E27FC236}">
                <a16:creationId xmlns:a16="http://schemas.microsoft.com/office/drawing/2014/main" id="{63C9633A-7D10-18ED-601A-EC64AF7643AE}"/>
              </a:ext>
            </a:extLst>
          </p:cNvPr>
          <p:cNvSpPr>
            <a:spLocks noGrp="1"/>
          </p:cNvSpPr>
          <p:nvPr>
            <p:ph type="ftr" sz="quarter" idx="11"/>
          </p:nvPr>
        </p:nvSpPr>
        <p:spPr/>
        <p:txBody>
          <a:bodyPr/>
          <a:lstStyle/>
          <a:p>
            <a:r>
              <a:rPr lang="en-US"/>
              <a:t>Occam borotvája vagy gépi tanulás? - Szeged 2024 március 7</a:t>
            </a:r>
          </a:p>
        </p:txBody>
      </p:sp>
      <p:sp>
        <p:nvSpPr>
          <p:cNvPr id="5" name="Dia számának helye 4">
            <a:extLst>
              <a:ext uri="{FF2B5EF4-FFF2-40B4-BE49-F238E27FC236}">
                <a16:creationId xmlns:a16="http://schemas.microsoft.com/office/drawing/2014/main" id="{C4F49579-A6F9-1E58-1A9B-8B02423E3E68}"/>
              </a:ext>
            </a:extLst>
          </p:cNvPr>
          <p:cNvSpPr>
            <a:spLocks noGrp="1"/>
          </p:cNvSpPr>
          <p:nvPr>
            <p:ph type="sldNum" sz="quarter" idx="12"/>
          </p:nvPr>
        </p:nvSpPr>
        <p:spPr/>
        <p:txBody>
          <a:bodyPr/>
          <a:lstStyle/>
          <a:p>
            <a:fld id="{B2DC25EE-239B-4C5F-AAD1-255A7D5F1EE2}" type="slidenum">
              <a:rPr lang="en-US" smtClean="0"/>
              <a:t>9</a:t>
            </a:fld>
            <a:endParaRPr lang="en-US"/>
          </a:p>
        </p:txBody>
      </p:sp>
    </p:spTree>
    <p:extLst>
      <p:ext uri="{BB962C8B-B14F-4D97-AF65-F5344CB8AC3E}">
        <p14:creationId xmlns:p14="http://schemas.microsoft.com/office/powerpoint/2010/main" val="319069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ccentBoxVTI">
  <a:themeElements>
    <a:clrScheme name="AnalogousFromDarkSeedLeftStep">
      <a:dk1>
        <a:srgbClr val="000000"/>
      </a:dk1>
      <a:lt1>
        <a:srgbClr val="FFFFFF"/>
      </a:lt1>
      <a:dk2>
        <a:srgbClr val="1B2130"/>
      </a:dk2>
      <a:lt2>
        <a:srgbClr val="F0F3F1"/>
      </a:lt2>
      <a:accent1>
        <a:srgbClr val="D937B0"/>
      </a:accent1>
      <a:accent2>
        <a:srgbClr val="AC25C7"/>
      </a:accent2>
      <a:accent3>
        <a:srgbClr val="7B37D9"/>
      </a:accent3>
      <a:accent4>
        <a:srgbClr val="3A3ACC"/>
      </a:accent4>
      <a:accent5>
        <a:srgbClr val="377AD9"/>
      </a:accent5>
      <a:accent6>
        <a:srgbClr val="25ACC7"/>
      </a:accent6>
      <a:hlink>
        <a:srgbClr val="3F5FBF"/>
      </a:hlink>
      <a:folHlink>
        <a:srgbClr val="7F7F7F"/>
      </a:folHlink>
    </a:clrScheme>
    <a:fontScheme name="Avenir">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{1EC9E40F-87E1-4C77-A524-925D26E3758D}tf10001114</Template>
  <TotalTime>29097</TotalTime>
  <Words>3347</Words>
  <Application>Microsoft Office PowerPoint</Application>
  <PresentationFormat>Szélesvásznú</PresentationFormat>
  <Paragraphs>319</Paragraphs>
  <Slides>27</Slides>
  <Notes>22</Notes>
  <HiddenSlides>0</HiddenSlides>
  <MMClips>0</MMClips>
  <ScaleCrop>false</ScaleCrop>
  <HeadingPairs>
    <vt:vector size="6" baseType="variant">
      <vt:variant>
        <vt:lpstr>Használt betűtípusok</vt:lpstr>
      </vt:variant>
      <vt:variant>
        <vt:i4>11</vt:i4>
      </vt:variant>
      <vt:variant>
        <vt:lpstr>Téma</vt:lpstr>
      </vt:variant>
      <vt:variant>
        <vt:i4>1</vt:i4>
      </vt:variant>
      <vt:variant>
        <vt:lpstr>Diacímek</vt:lpstr>
      </vt:variant>
      <vt:variant>
        <vt:i4>27</vt:i4>
      </vt:variant>
    </vt:vector>
  </HeadingPairs>
  <TitlesOfParts>
    <vt:vector size="39" baseType="lpstr">
      <vt:lpstr>Arial</vt:lpstr>
      <vt:lpstr>Calibri</vt:lpstr>
      <vt:lpstr>Courier</vt:lpstr>
      <vt:lpstr>Google Sans</vt:lpstr>
      <vt:lpstr>Gotham</vt:lpstr>
      <vt:lpstr>Montserrat</vt:lpstr>
      <vt:lpstr>Neue Haas Grotesk Text Pro</vt:lpstr>
      <vt:lpstr>Open Sans</vt:lpstr>
      <vt:lpstr>Source Sans Pro</vt:lpstr>
      <vt:lpstr>Times New Roman</vt:lpstr>
      <vt:lpstr>Verdana</vt:lpstr>
      <vt:lpstr>AccentBoxVTI</vt:lpstr>
      <vt:lpstr>Occam borotvája vagy gépi tanulás - Természettudományos modellezés kevés vagy sok paraméterrel  Szakmai életút avagy egy öreg occamista alkonya a gépi tanulás fényében.   Böcskei Zsolt nyugdíjas ex-Sanofi  </vt:lpstr>
      <vt:lpstr>PowerPoint-bemutató</vt:lpstr>
      <vt:lpstr>PowerPoint-bemutató</vt:lpstr>
      <vt:lpstr>PowerPoint-bemutató</vt:lpstr>
      <vt:lpstr>A gyógyszerkutatás és -fejlesztés fázisai</vt:lpstr>
      <vt:lpstr>Kémia krisztallográfia (1963 hit in WDC)</vt:lpstr>
      <vt:lpstr>PowerPoint-bemutató</vt:lpstr>
      <vt:lpstr>Kristályszerkezet jóslások</vt:lpstr>
      <vt:lpstr>Kismolekulák kristályszerkezet jóslása gépi tanulással « One of the continuing scandals in physical sciences is that it remains in general impossible to predict the structure of even the simplest crystalline solids from knowledge of their chemical composition »  J.Maddox Nature 1988, 355, 760</vt:lpstr>
      <vt:lpstr>Machine learning for the structure–energy–property landscapes of molecular crystals (2018) 196 refs </vt:lpstr>
      <vt:lpstr>Biológiai krisztallográfia (1871 hit in WDC)</vt:lpstr>
      <vt:lpstr>Prolyl Oligopeptidase: An Unusual β-Propeller Domain Regulates Proteolysis</vt:lpstr>
      <vt:lpstr>A renin inhibitoroktól a renin-angiotensin jelátviteli út leghatékonyabb blokkolását vártuk </vt:lpstr>
      <vt:lpstr>A barna és zöld vegyületek reninnel alkotott komplexeinek kristályszerkezetei alapján terveztük a lila vegyületet, mely 20-szor erősebben kötődik a reninhez, mint a barna kiinduló vegyület.</vt:lpstr>
      <vt:lpstr>A véralvadási kaszkád</vt:lpstr>
      <vt:lpstr>Antitrombotikus vegyületek: ML sugallta szelektiv thrombin-FXa gátlás</vt:lpstr>
      <vt:lpstr>Példák a gépi tanulás alkalmazására a biológiai krisztallográfiában</vt:lpstr>
      <vt:lpstr>AlphaFold2 (2020)</vt:lpstr>
      <vt:lpstr>Mi a krisztallográfia jövője az AlphaFold korszakban?</vt:lpstr>
      <vt:lpstr>Az AlphaFold3 beharangozott újdonságai</vt:lpstr>
      <vt:lpstr>Occam’s razor in molecular and sysbio Philosophy of Science, 86, 2019</vt:lpstr>
      <vt:lpstr>Biológiai rendszerek modellezése</vt:lpstr>
      <vt:lpstr>COVID19 Disease Map, a computational knowledge repository of virus-host interaction mechanisms Mol Syst Biol (2021) </vt:lpstr>
      <vt:lpstr>Conclusion 1</vt:lpstr>
      <vt:lpstr>PowerPoint-bemutató</vt:lpstr>
      <vt:lpstr>Conclusion 2</vt:lpstr>
      <vt:lpstr>PowerPoint-bemutató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Occam borotvája vagy gépi tanulás - Természettudományos modellezés kevés vagy sok paraméterrel  Szakmai életút avagy egy öreg occamista alkonya a gépi tanulás fényében.   Böcskei Zsolt nyugdíjas ex-Sanofi</dc:title>
  <dc:creator>Zsolt Böcskei</dc:creator>
  <cp:lastModifiedBy>Zsolt Böcskei</cp:lastModifiedBy>
  <cp:revision>6</cp:revision>
  <dcterms:created xsi:type="dcterms:W3CDTF">2024-02-16T06:49:57Z</dcterms:created>
  <dcterms:modified xsi:type="dcterms:W3CDTF">2024-03-24T18:04:31Z</dcterms:modified>
</cp:coreProperties>
</file>