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-1878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755B5-D64C-4B6A-AD8D-5979B48610EE}" type="datetimeFigureOut">
              <a:rPr lang="hu-HU" smtClean="0"/>
              <a:t>2024.03.05.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48E8F-BA59-4278-92F9-A6FDF165DE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1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871-20BE-4B6A-9565-68E9BCC09F55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9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5AFF-F425-455E-86DE-DF61222D5C94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0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8FAE-7B21-4405-B4BE-F03031F4657F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84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046-DF52-4EB6-AAE3-20935272A5A5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93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B55-8667-4C0A-AA27-527291A9C46B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1854-ABFB-4660-9207-B015E53D43B9}" type="datetime1">
              <a:rPr lang="hu-HU" smtClean="0"/>
              <a:t>2024.03.05.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7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DFD0-DDD8-4F36-ADBC-C14FF50CC4AC}" type="datetime1">
              <a:rPr lang="hu-HU" smtClean="0"/>
              <a:t>2024.03.05.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4545-B436-420A-99C5-0F4DA407E9F0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5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A16-5A16-4102-8DE5-5597A400A79D}" type="datetime1">
              <a:rPr lang="hu-HU" smtClean="0"/>
              <a:t>2024.03.05.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09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4250BE-D6E3-455D-8A39-CF8BC021277E}" type="datetime1">
              <a:rPr lang="hu-HU" smtClean="0"/>
              <a:t>2024.03.05.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0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721F-EA6B-4B4E-A529-6AA15B2802E2}" type="datetime1">
              <a:rPr lang="hu-HU" smtClean="0"/>
              <a:t>2024.03.05.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5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7192A7-554A-44FC-98A4-79B7F334F639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751FAD-0C90-422D-8D4C-25CD2BDF619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CD1C1ED-EFD3-78EC-2548-3D4AA0CAE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Modellezés a</a:t>
            </a:r>
            <a:br>
              <a:rPr lang="hu-HU" dirty="0"/>
            </a:br>
            <a:r>
              <a:rPr lang="hu-HU" dirty="0"/>
              <a:t>vegyészmérnökségben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5C5363E-86AC-4F0F-074F-4253C2357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Egedy Attila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DF1-B76E-4A69-8A3D-2E3B9FE71610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20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968421B-A4BC-50EC-0B62-A9A6C11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86603"/>
            <a:ext cx="11163300" cy="1450757"/>
          </a:xfrm>
        </p:spPr>
        <p:txBody>
          <a:bodyPr/>
          <a:lstStyle/>
          <a:p>
            <a:r>
              <a:rPr lang="hu-HU" dirty="0"/>
              <a:t>Alkalmazások – </a:t>
            </a:r>
            <a:r>
              <a:rPr lang="hu-HU" dirty="0" smtClean="0"/>
              <a:t>modellek, hibadetektálás </a:t>
            </a:r>
            <a:r>
              <a:rPr lang="hu-HU" dirty="0" smtClean="0"/>
              <a:t>- ML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8A64-6188-4AEC-9968-529C3EEA8AEA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64DF04-D74B-903B-6939-4FEB9A37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" y="1975571"/>
            <a:ext cx="6129363" cy="2068659"/>
          </a:xfrm>
          <a:prstGeom prst="rect">
            <a:avLst/>
          </a:prstGeom>
          <a:noFill/>
        </p:spPr>
      </p:pic>
      <p:pic>
        <p:nvPicPr>
          <p:cNvPr id="7" name="Kép 6" descr="A képen szöveg, diagram, képernyőkép, Diagram látható&#10;&#10;Automatikusan generált leírás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48A405-7361-B3EB-54E1-EE31133BF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63" y="1939205"/>
            <a:ext cx="5894071" cy="42100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DCA1AB-F631-7544-9B29-F74DE9F5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1" y="4254130"/>
            <a:ext cx="5565677" cy="20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7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A92D6F2-8EBE-0CC9-DE84-4C196952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7B4B-9200-4D5E-A6B3-7F5CEC7C0AF7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11</a:t>
            </a:fld>
            <a:endParaRPr lang="hu-HU"/>
          </a:p>
        </p:txBody>
      </p:sp>
      <p:pic>
        <p:nvPicPr>
          <p:cNvPr id="1026" name="Picture 2" descr="Get Your Model On: Modeling in the Elementary Grades | Questioning My  Meta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36737"/>
            <a:ext cx="9928225" cy="41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389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Marco S. Reis, Pedro M. </a:t>
            </a:r>
            <a:r>
              <a:rPr lang="en-US" dirty="0" err="1"/>
              <a:t>Saraiva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Data-centric </a:t>
            </a:r>
            <a:r>
              <a:rPr lang="en-US" dirty="0"/>
              <a:t>process systems engineering: A push towards PSE 4.0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Computers </a:t>
            </a:r>
            <a:r>
              <a:rPr lang="en-US" dirty="0"/>
              <a:t>&amp; Chemical Engineering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Volume </a:t>
            </a:r>
            <a:r>
              <a:rPr lang="en-US" dirty="0"/>
              <a:t>155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2021,</a:t>
            </a:r>
            <a:r>
              <a:rPr lang="hu-HU" dirty="0" smtClean="0"/>
              <a:t> </a:t>
            </a:r>
            <a:r>
              <a:rPr lang="en-US" dirty="0" smtClean="0"/>
              <a:t>107529,</a:t>
            </a:r>
            <a:r>
              <a:rPr lang="hu-HU" dirty="0" smtClean="0"/>
              <a:t> </a:t>
            </a:r>
            <a:r>
              <a:rPr lang="en-US" dirty="0" smtClean="0"/>
              <a:t>ISSN 0098-135</a:t>
            </a:r>
            <a:endParaRPr lang="hu-HU" dirty="0" smtClean="0"/>
          </a:p>
          <a:p>
            <a:r>
              <a:rPr lang="hu-HU" dirty="0"/>
              <a:t>Ádám Sass, Alex Kummer, János Abonyi</a:t>
            </a:r>
            <a:r>
              <a:rPr lang="hu-HU" dirty="0" smtClean="0"/>
              <a:t>, </a:t>
            </a:r>
            <a:r>
              <a:rPr lang="hu-HU" dirty="0" err="1" smtClean="0"/>
              <a:t>Multi-agent</a:t>
            </a:r>
            <a:r>
              <a:rPr lang="hu-HU" dirty="0" smtClean="0"/>
              <a:t> </a:t>
            </a:r>
            <a:r>
              <a:rPr lang="hu-HU" dirty="0" err="1"/>
              <a:t>reinforcement</a:t>
            </a:r>
            <a:r>
              <a:rPr lang="hu-HU" dirty="0"/>
              <a:t> </a:t>
            </a:r>
            <a:r>
              <a:rPr lang="hu-HU" dirty="0" err="1"/>
              <a:t>learning-based</a:t>
            </a:r>
            <a:r>
              <a:rPr lang="hu-HU" dirty="0"/>
              <a:t> </a:t>
            </a:r>
            <a:r>
              <a:rPr lang="hu-HU" dirty="0" err="1"/>
              <a:t>exploration</a:t>
            </a:r>
            <a:r>
              <a:rPr lang="hu-HU" dirty="0"/>
              <a:t> of </a:t>
            </a:r>
            <a:r>
              <a:rPr lang="hu-HU" dirty="0" err="1"/>
              <a:t>optimal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 </a:t>
            </a:r>
            <a:r>
              <a:rPr lang="hu-HU" dirty="0" err="1"/>
              <a:t>strategies</a:t>
            </a:r>
            <a:r>
              <a:rPr lang="hu-HU" dirty="0"/>
              <a:t> </a:t>
            </a:r>
            <a:r>
              <a:rPr lang="hu-HU" dirty="0" err="1"/>
              <a:t>of</a:t>
            </a:r>
            <a:r>
              <a:rPr lang="hu-HU" dirty="0"/>
              <a:t> </a:t>
            </a:r>
            <a:r>
              <a:rPr lang="hu-HU" dirty="0" err="1"/>
              <a:t>semi-batch</a:t>
            </a:r>
            <a:r>
              <a:rPr lang="hu-HU" dirty="0"/>
              <a:t> </a:t>
            </a:r>
            <a:r>
              <a:rPr lang="hu-HU" dirty="0" err="1"/>
              <a:t>reactors</a:t>
            </a:r>
            <a:r>
              <a:rPr lang="hu-HU" dirty="0" smtClean="0"/>
              <a:t>, </a:t>
            </a:r>
            <a:r>
              <a:rPr lang="hu-HU" dirty="0" err="1" smtClean="0"/>
              <a:t>Computers</a:t>
            </a:r>
            <a:r>
              <a:rPr lang="hu-HU" dirty="0" smtClean="0"/>
              <a:t> </a:t>
            </a:r>
            <a:r>
              <a:rPr lang="hu-HU" dirty="0"/>
              <a:t>&amp; Chemical Engineering</a:t>
            </a:r>
            <a:r>
              <a:rPr lang="hu-HU" dirty="0" smtClean="0"/>
              <a:t>, </a:t>
            </a:r>
            <a:r>
              <a:rPr lang="hu-HU" dirty="0" err="1" smtClean="0"/>
              <a:t>Volume</a:t>
            </a:r>
            <a:r>
              <a:rPr lang="hu-HU" dirty="0" smtClean="0"/>
              <a:t> </a:t>
            </a:r>
            <a:r>
              <a:rPr lang="hu-HU" dirty="0"/>
              <a:t>162</a:t>
            </a:r>
            <a:r>
              <a:rPr lang="hu-HU" dirty="0" smtClean="0"/>
              <a:t>, 2022, 107819, ISSN 0098-135</a:t>
            </a:r>
          </a:p>
          <a:p>
            <a:r>
              <a:rPr lang="hu-HU" dirty="0"/>
              <a:t>János Puskás, Attila Egedy, Sándor Németh</a:t>
            </a:r>
            <a:r>
              <a:rPr lang="hu-HU" dirty="0" smtClean="0"/>
              <a:t>,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/>
              <a:t>of operator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simulator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isopropyl</a:t>
            </a:r>
            <a:r>
              <a:rPr lang="hu-HU" dirty="0"/>
              <a:t> </a:t>
            </a:r>
            <a:r>
              <a:rPr lang="hu-HU" dirty="0" err="1"/>
              <a:t>alcohol</a:t>
            </a:r>
            <a:r>
              <a:rPr lang="hu-HU" dirty="0"/>
              <a:t> </a:t>
            </a:r>
            <a:r>
              <a:rPr lang="hu-HU" dirty="0" err="1"/>
              <a:t>producing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 smtClean="0"/>
              <a:t>, Education </a:t>
            </a:r>
            <a:r>
              <a:rPr lang="hu-HU" dirty="0" err="1"/>
              <a:t>for</a:t>
            </a:r>
            <a:r>
              <a:rPr lang="hu-HU" dirty="0"/>
              <a:t> Chemical Engineers</a:t>
            </a:r>
            <a:r>
              <a:rPr lang="hu-HU" dirty="0" smtClean="0"/>
              <a:t>, </a:t>
            </a:r>
            <a:r>
              <a:rPr lang="hu-HU" dirty="0" err="1" smtClean="0"/>
              <a:t>Volume</a:t>
            </a:r>
            <a:r>
              <a:rPr lang="hu-HU" dirty="0" smtClean="0"/>
              <a:t> </a:t>
            </a:r>
            <a:r>
              <a:rPr lang="hu-HU" dirty="0"/>
              <a:t>22</a:t>
            </a:r>
            <a:r>
              <a:rPr lang="hu-HU" dirty="0" smtClean="0"/>
              <a:t>, 2018, </a:t>
            </a:r>
            <a:r>
              <a:rPr lang="hu-HU" dirty="0" err="1" smtClean="0"/>
              <a:t>Pages</a:t>
            </a:r>
            <a:r>
              <a:rPr lang="hu-HU" dirty="0" smtClean="0"/>
              <a:t> </a:t>
            </a:r>
            <a:r>
              <a:rPr lang="hu-HU" dirty="0"/>
              <a:t>35-43</a:t>
            </a:r>
            <a:r>
              <a:rPr lang="hu-HU" dirty="0" smtClean="0"/>
              <a:t>, ISSN </a:t>
            </a:r>
            <a:r>
              <a:rPr lang="hu-HU" dirty="0" smtClean="0"/>
              <a:t>1749-7728</a:t>
            </a:r>
          </a:p>
          <a:p>
            <a:r>
              <a:rPr lang="en-US" dirty="0"/>
              <a:t>Sequence Compression and Alignment-Based Process Alarm </a:t>
            </a:r>
            <a:r>
              <a:rPr lang="en-US" dirty="0" smtClean="0"/>
              <a:t>Prediction</a:t>
            </a:r>
            <a:r>
              <a:rPr lang="hu-HU" dirty="0" smtClean="0"/>
              <a:t>, </a:t>
            </a:r>
            <a:r>
              <a:rPr lang="en-US" dirty="0" smtClean="0"/>
              <a:t>L </a:t>
            </a:r>
            <a:r>
              <a:rPr lang="en-US" dirty="0" err="1"/>
              <a:t>Bántay</a:t>
            </a:r>
            <a:r>
              <a:rPr lang="en-US" dirty="0"/>
              <a:t>, N </a:t>
            </a:r>
            <a:r>
              <a:rPr lang="en-US" dirty="0" err="1"/>
              <a:t>Sas</a:t>
            </a:r>
            <a:r>
              <a:rPr lang="en-US" dirty="0"/>
              <a:t>, G </a:t>
            </a:r>
            <a:r>
              <a:rPr lang="en-US" dirty="0" err="1"/>
              <a:t>Dörgo</a:t>
            </a:r>
            <a:r>
              <a:rPr lang="en-US" dirty="0"/>
              <a:t>̋, J </a:t>
            </a:r>
            <a:r>
              <a:rPr lang="en-US" dirty="0" err="1" smtClean="0"/>
              <a:t>Abonyi</a:t>
            </a:r>
            <a:r>
              <a:rPr lang="hu-HU" dirty="0" smtClean="0"/>
              <a:t>, </a:t>
            </a:r>
            <a:r>
              <a:rPr lang="en-US" dirty="0" smtClean="0"/>
              <a:t>Industrial </a:t>
            </a:r>
            <a:r>
              <a:rPr lang="en-US" dirty="0"/>
              <a:t>&amp; Engineering Chemistry Research 62 (27), </a:t>
            </a:r>
            <a:r>
              <a:rPr lang="en-US" dirty="0" smtClean="0"/>
              <a:t>10577-10586</a:t>
            </a:r>
            <a:endParaRPr lang="hu-HU" dirty="0" smtClean="0"/>
          </a:p>
          <a:p>
            <a:r>
              <a:rPr lang="en-US" dirty="0"/>
              <a:t>Simultaneous Process Mining of Process Events and Operator Actions for Alarm Management</a:t>
            </a:r>
            <a:r>
              <a:rPr lang="en-US" dirty="0" smtClean="0"/>
              <a:t>.</a:t>
            </a:r>
            <a:r>
              <a:rPr lang="hu-HU" dirty="0" smtClean="0"/>
              <a:t>, </a:t>
            </a:r>
            <a:r>
              <a:rPr lang="en-US" dirty="0" smtClean="0"/>
              <a:t>L </a:t>
            </a:r>
            <a:r>
              <a:rPr lang="en-US" dirty="0" err="1"/>
              <a:t>Bántay</a:t>
            </a:r>
            <a:r>
              <a:rPr lang="en-US" dirty="0"/>
              <a:t>, G </a:t>
            </a:r>
            <a:r>
              <a:rPr lang="en-US" dirty="0" err="1"/>
              <a:t>Dörgö</a:t>
            </a:r>
            <a:r>
              <a:rPr lang="en-US" dirty="0"/>
              <a:t>, F </a:t>
            </a:r>
            <a:r>
              <a:rPr lang="en-US" dirty="0" err="1"/>
              <a:t>Tandari</a:t>
            </a:r>
            <a:r>
              <a:rPr lang="en-US" dirty="0"/>
              <a:t>, J </a:t>
            </a:r>
            <a:r>
              <a:rPr lang="en-US" dirty="0" err="1" smtClean="0"/>
              <a:t>Abonyi</a:t>
            </a:r>
            <a:r>
              <a:rPr lang="hu-HU" dirty="0" smtClean="0"/>
              <a:t>, </a:t>
            </a:r>
            <a:r>
              <a:rPr lang="en-US" dirty="0" smtClean="0"/>
              <a:t>Complexity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C09C-EF17-4B11-9CDB-EA86E605FBC8}" type="datetime1">
              <a:rPr lang="hu-HU" smtClean="0"/>
              <a:t>2024.03.05.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12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="" xmlns:a16="http://schemas.microsoft.com/office/drawing/2014/main" id="{ACD1C1ED-EFD3-78EC-2548-3D4AA0CAEED9}"/>
              </a:ext>
            </a:extLst>
          </p:cNvPr>
          <p:cNvSpPr txBox="1">
            <a:spLocks/>
          </p:cNvSpPr>
          <p:nvPr/>
        </p:nvSpPr>
        <p:spPr>
          <a:xfrm>
            <a:off x="5364480" y="4889500"/>
            <a:ext cx="5989320" cy="99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731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részletesség szükséges? Mennyi időm </a:t>
            </a:r>
            <a:r>
              <a:rPr lang="hu-HU" dirty="0" smtClean="0"/>
              <a:t>van?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836" y="1797540"/>
            <a:ext cx="5102357" cy="2830754"/>
          </a:xfrm>
        </p:spPr>
        <p:txBody>
          <a:bodyPr/>
          <a:lstStyle/>
          <a:p>
            <a:r>
              <a:rPr lang="hu-HU" dirty="0"/>
              <a:t>A hossz és időskála nem csak a valós folyamatra, hanem a modellre is alkalmazható.</a:t>
            </a:r>
          </a:p>
          <a:p>
            <a:r>
              <a:rPr lang="hu-HU" dirty="0"/>
              <a:t>Gépkapacitás igény megjelenik.</a:t>
            </a:r>
          </a:p>
          <a:p>
            <a:r>
              <a:rPr lang="hu-HU" dirty="0"/>
              <a:t>Van egyfajta „</a:t>
            </a:r>
            <a:r>
              <a:rPr lang="hu-HU" dirty="0" err="1"/>
              <a:t>trade-off</a:t>
            </a:r>
            <a:r>
              <a:rPr lang="hu-HU" dirty="0"/>
              <a:t>”, a pontosság és a számítási idő között.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94C8-C96B-4741-99C1-3516F7EC18F7}" type="slidenum">
              <a:rPr lang="hu-HU" smtClean="0"/>
              <a:t>2</a:t>
            </a:fld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6196154" y="2099069"/>
            <a:ext cx="5995846" cy="3754277"/>
            <a:chOff x="4572000" y="980728"/>
            <a:chExt cx="3659356" cy="3036212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4572000" y="980728"/>
              <a:ext cx="3659356" cy="3036212"/>
              <a:chOff x="4716016" y="-243408"/>
              <a:chExt cx="3659356" cy="303621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77"/>
              <a:stretch/>
            </p:blipFill>
            <p:spPr bwMode="auto">
              <a:xfrm>
                <a:off x="5059296" y="-243408"/>
                <a:ext cx="3316076" cy="3036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89" t="46441" r="92707" b="44996"/>
              <a:stretch/>
            </p:blipFill>
            <p:spPr bwMode="auto">
              <a:xfrm rot="16200000">
                <a:off x="4694186" y="1866654"/>
                <a:ext cx="386940" cy="343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Szabadkézi sokszög 20"/>
            <p:cNvSpPr/>
            <p:nvPr/>
          </p:nvSpPr>
          <p:spPr>
            <a:xfrm>
              <a:off x="5868144" y="2059310"/>
              <a:ext cx="1247775" cy="1009650"/>
            </a:xfrm>
            <a:custGeom>
              <a:avLst/>
              <a:gdLst>
                <a:gd name="connsiteX0" fmla="*/ 0 w 1247775"/>
                <a:gd name="connsiteY0" fmla="*/ 1009650 h 1009650"/>
                <a:gd name="connsiteX1" fmla="*/ 838200 w 1247775"/>
                <a:gd name="connsiteY1" fmla="*/ 733425 h 1009650"/>
                <a:gd name="connsiteX2" fmla="*/ 1247775 w 1247775"/>
                <a:gd name="connsiteY2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75" h="1009650">
                  <a:moveTo>
                    <a:pt x="0" y="1009650"/>
                  </a:moveTo>
                  <a:cubicBezTo>
                    <a:pt x="315118" y="955675"/>
                    <a:pt x="630237" y="901700"/>
                    <a:pt x="838200" y="733425"/>
                  </a:cubicBezTo>
                  <a:cubicBezTo>
                    <a:pt x="1046163" y="565150"/>
                    <a:pt x="1146969" y="282575"/>
                    <a:pt x="1247775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s://ars.els-cdn.com/content/image/1-s2.0-S0098135421003070-gr1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0537"/>
            <a:ext cx="6029324" cy="25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B7D-7D9B-41A2-96F4-F1B0B48773B2}" type="datetime1">
              <a:rPr lang="hu-HU" smtClean="0"/>
              <a:t>2024.03.05.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15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lehetőségek vannak?</a:t>
            </a:r>
            <a:endParaRPr lang="hu-HU" dirty="0"/>
          </a:p>
        </p:txBody>
      </p:sp>
      <p:pic>
        <p:nvPicPr>
          <p:cNvPr id="2050" name="Picture 2" descr="Fig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78112"/>
            <a:ext cx="3413125" cy="23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005013"/>
            <a:ext cx="21526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g.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01" y="2425700"/>
            <a:ext cx="5024224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EB88-0A1E-47FA-BA0B-9DABCCFB45E5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94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4DE68AC-37D1-E172-721E-D3FB9CE0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Fehér – doboz</a:t>
            </a:r>
          </a:p>
        </p:txBody>
      </p:sp>
      <p:pic>
        <p:nvPicPr>
          <p:cNvPr id="4" name="Picture 2" descr="Járókerék kialakítások vizsgálata CFD szimulációv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45" y="1772552"/>
            <a:ext cx="4723755" cy="26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4" y="1998223"/>
            <a:ext cx="43624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4437112"/>
            <a:ext cx="3497263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5" y="1772552"/>
            <a:ext cx="3616092" cy="28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D705-F3AD-4CBA-BEF5-4858ADA2203F}" type="datetime1">
              <a:rPr lang="hu-HU" smtClean="0"/>
              <a:t>2024.03.05.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4</a:t>
            </a:fld>
            <a:endParaRPr lang="hu-HU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7468245" y="4628911"/>
            <a:ext cx="4723755" cy="1670289"/>
          </a:xfrm>
        </p:spPr>
        <p:txBody>
          <a:bodyPr>
            <a:normAutofit/>
          </a:bodyPr>
          <a:lstStyle/>
          <a:p>
            <a:r>
              <a:rPr lang="hu-HU" dirty="0" smtClean="0"/>
              <a:t>Részletesség, akár teljes 3D modellek. Kinetika, hidrodinamika, komponens és </a:t>
            </a:r>
            <a:r>
              <a:rPr lang="hu-HU" dirty="0" err="1" smtClean="0"/>
              <a:t>hőtranszport</a:t>
            </a:r>
            <a:r>
              <a:rPr lang="hu-HU" dirty="0" smtClean="0"/>
              <a:t>. </a:t>
            </a:r>
          </a:p>
          <a:p>
            <a:r>
              <a:rPr lang="hu-HU" dirty="0" smtClean="0"/>
              <a:t>Fizikai kémiai háttér.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008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E13FE95-914A-8A1A-4068-B31481D1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Fekete –doboz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33006" r="15290" b="3851"/>
          <a:stretch/>
        </p:blipFill>
        <p:spPr bwMode="auto">
          <a:xfrm>
            <a:off x="4790429" y="1692612"/>
            <a:ext cx="7401571" cy="46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EF81-01CE-4CEC-91AB-C97441DD9C51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5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6674" y="1987311"/>
            <a:ext cx="4723755" cy="3206989"/>
          </a:xfrm>
        </p:spPr>
        <p:txBody>
          <a:bodyPr>
            <a:normAutofit/>
          </a:bodyPr>
          <a:lstStyle/>
          <a:p>
            <a:r>
              <a:rPr lang="hu-HU" dirty="0" smtClean="0"/>
              <a:t>Bemenet, kimenet modellek.</a:t>
            </a:r>
          </a:p>
          <a:p>
            <a:r>
              <a:rPr lang="hu-HU" dirty="0" smtClean="0"/>
              <a:t>Állapottér modellek.</a:t>
            </a:r>
          </a:p>
          <a:p>
            <a:r>
              <a:rPr lang="hu-HU" dirty="0" smtClean="0"/>
              <a:t>Neurális hálók.</a:t>
            </a:r>
          </a:p>
          <a:p>
            <a:r>
              <a:rPr lang="hu-HU" dirty="0" smtClean="0"/>
              <a:t>Az összefüggés számít, nem a fizikai tartalom.</a:t>
            </a:r>
          </a:p>
          <a:p>
            <a:r>
              <a:rPr lang="hu-HU" dirty="0" smtClean="0"/>
              <a:t>Általában gyorsabb futási idő.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3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5E975B3-FFF7-D184-8608-4CDC1439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Alkalmazások – </a:t>
            </a:r>
            <a:r>
              <a:rPr lang="hu-HU" dirty="0" smtClean="0"/>
              <a:t>apriori - tervezés</a:t>
            </a:r>
            <a:endParaRPr lang="hu-HU" dirty="0"/>
          </a:p>
        </p:txBody>
      </p:sp>
      <p:pic>
        <p:nvPicPr>
          <p:cNvPr id="1026" name="Kép 1">
            <a:extLst>
              <a:ext uri="{FF2B5EF4-FFF2-40B4-BE49-F238E27FC236}">
                <a16:creationId xmlns="" xmlns:a16="http://schemas.microsoft.com/office/drawing/2014/main" id="{12A30896-9B0D-8437-CCF9-92486C168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4"/>
          <a:stretch/>
        </p:blipFill>
        <p:spPr bwMode="auto">
          <a:xfrm>
            <a:off x="533573" y="1737359"/>
            <a:ext cx="11445348" cy="41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E207-5CA0-4707-8CE9-F05E14BAF163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07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58FF6E2-53F7-37DE-12AE-A7FB2EDE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Alkalmazások – </a:t>
            </a:r>
            <a:r>
              <a:rPr lang="hu-HU" dirty="0" smtClean="0"/>
              <a:t>apriori - APC</a:t>
            </a:r>
            <a:r>
              <a:rPr lang="hu-HU" dirty="0"/>
              <a:t>, OTS</a:t>
            </a:r>
          </a:p>
        </p:txBody>
      </p:sp>
      <p:pic>
        <p:nvPicPr>
          <p:cNvPr id="2050" name="Kép 1">
            <a:extLst>
              <a:ext uri="{FF2B5EF4-FFF2-40B4-BE49-F238E27FC236}">
                <a16:creationId xmlns="" xmlns:a16="http://schemas.microsoft.com/office/drawing/2014/main" id="{450996BF-2198-65D5-6842-4BBE29D81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539455" y="1845735"/>
            <a:ext cx="5059680" cy="389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g. 3">
            <a:extLst>
              <a:ext uri="{FF2B5EF4-FFF2-40B4-BE49-F238E27FC236}">
                <a16:creationId xmlns="" xmlns:a16="http://schemas.microsoft.com/office/drawing/2014/main" id="{1ECC1BB7-E96A-7ED2-E861-35468269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56" y="2004609"/>
            <a:ext cx="6273058" cy="37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FC8A-681B-48CC-84AF-8377840819B1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94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CD4FD8A-2908-243D-0C3D-67EB2862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Alkalmazások – ML – szabályozás </a:t>
            </a:r>
          </a:p>
        </p:txBody>
      </p:sp>
      <p:pic>
        <p:nvPicPr>
          <p:cNvPr id="3074" name="Picture 2" descr="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66975"/>
            <a:ext cx="5640684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.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59" y="2124074"/>
            <a:ext cx="6141809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100A-D9D5-4128-879D-8AD6DCB318CB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70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EE3F00F-B017-CC3E-0BC8-77118BAE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Alkalmazások – ML – alarm management </a:t>
            </a:r>
          </a:p>
        </p:txBody>
      </p:sp>
      <p:pic>
        <p:nvPicPr>
          <p:cNvPr id="2050" name="Picture 2" descr="Abstract Image">
            <a:extLst>
              <a:ext uri="{FF2B5EF4-FFF2-40B4-BE49-F238E27FC236}">
                <a16:creationId xmlns="" xmlns:a16="http://schemas.microsoft.com/office/drawing/2014/main" id="{075AAE4B-08CC-18CF-3463-9117333E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0" y="2118586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78488C8-38A2-CF15-96C6-611E0663C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8" t="11751" r="14385" b="20497"/>
          <a:stretch/>
        </p:blipFill>
        <p:spPr>
          <a:xfrm>
            <a:off x="6281385" y="1765300"/>
            <a:ext cx="4905289" cy="4504184"/>
          </a:xfrm>
          <a:prstGeom prst="rect">
            <a:avLst/>
          </a:prstGeom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7DEF-BAAE-40DA-B8C2-101344417EFB}" type="datetime1">
              <a:rPr lang="hu-HU" smtClean="0"/>
              <a:t>2024.03.05.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FAD-0C90-422D-8D4C-25CD2BDF619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9629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1524</TotalTime>
  <Words>324</Words>
  <Application>Microsoft Office PowerPoint</Application>
  <PresentationFormat>Egyéni</PresentationFormat>
  <Paragraphs>53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Retrospektív</vt:lpstr>
      <vt:lpstr>Modellezés a vegyészmérnökségben</vt:lpstr>
      <vt:lpstr>Milyen részletesség szükséges? Mennyi időm van?</vt:lpstr>
      <vt:lpstr>Milyen lehetőségek vannak?</vt:lpstr>
      <vt:lpstr>Fehér – doboz</vt:lpstr>
      <vt:lpstr>Fekete –doboz</vt:lpstr>
      <vt:lpstr>Alkalmazások – apriori - tervezés</vt:lpstr>
      <vt:lpstr>Alkalmazások – apriori - APC, OTS</vt:lpstr>
      <vt:lpstr>Alkalmazások – ML – szabályozás </vt:lpstr>
      <vt:lpstr>Alkalmazások – ML – alarm management </vt:lpstr>
      <vt:lpstr>Alkalmazások – modellek, hibadetektálás - ML</vt:lpstr>
      <vt:lpstr>Összefoglalás</vt:lpstr>
      <vt:lpstr>Irodalmak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Vegyészmérnöki modellek</dc:title>
  <dc:creator>Attila Egedy</dc:creator>
  <cp:lastModifiedBy>Egedy Attila</cp:lastModifiedBy>
  <cp:revision>23</cp:revision>
  <dcterms:created xsi:type="dcterms:W3CDTF">2024-02-25T09:15:13Z</dcterms:created>
  <dcterms:modified xsi:type="dcterms:W3CDTF">2024-03-05T12:53:14Z</dcterms:modified>
</cp:coreProperties>
</file>