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5" r:id="rId4"/>
    <p:sldMasterId id="2147483691" r:id="rId5"/>
    <p:sldMasterId id="2147483711" r:id="rId6"/>
  </p:sldMasterIdLst>
  <p:notesMasterIdLst>
    <p:notesMasterId r:id="rId40"/>
  </p:notesMasterIdLst>
  <p:sldIdLst>
    <p:sldId id="568" r:id="rId7"/>
    <p:sldId id="556" r:id="rId8"/>
    <p:sldId id="570" r:id="rId9"/>
    <p:sldId id="578" r:id="rId10"/>
    <p:sldId id="577" r:id="rId11"/>
    <p:sldId id="573" r:id="rId12"/>
    <p:sldId id="574" r:id="rId13"/>
    <p:sldId id="575" r:id="rId14"/>
    <p:sldId id="571" r:id="rId15"/>
    <p:sldId id="579" r:id="rId16"/>
    <p:sldId id="581" r:id="rId17"/>
    <p:sldId id="584" r:id="rId18"/>
    <p:sldId id="585" r:id="rId19"/>
    <p:sldId id="606" r:id="rId20"/>
    <p:sldId id="587" r:id="rId21"/>
    <p:sldId id="569" r:id="rId22"/>
    <p:sldId id="591" r:id="rId23"/>
    <p:sldId id="592" r:id="rId24"/>
    <p:sldId id="593" r:id="rId25"/>
    <p:sldId id="594" r:id="rId26"/>
    <p:sldId id="595" r:id="rId27"/>
    <p:sldId id="589" r:id="rId28"/>
    <p:sldId id="597" r:id="rId29"/>
    <p:sldId id="590" r:id="rId30"/>
    <p:sldId id="598" r:id="rId31"/>
    <p:sldId id="599" r:id="rId32"/>
    <p:sldId id="596" r:id="rId33"/>
    <p:sldId id="602" r:id="rId34"/>
    <p:sldId id="601" r:id="rId35"/>
    <p:sldId id="604" r:id="rId36"/>
    <p:sldId id="605" r:id="rId37"/>
    <p:sldId id="600" r:id="rId38"/>
    <p:sldId id="566" r:id="rId39"/>
  </p:sldIdLst>
  <p:sldSz cx="9906000" cy="6858000" type="A4"/>
  <p:notesSz cx="9926638" cy="6797675"/>
  <p:custDataLst>
    <p:tags r:id="rId41"/>
  </p:custDataLst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buClr>
        <a:schemeClr val="accent1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chemeClr val="accent1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chemeClr val="accent1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chemeClr val="accent1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chemeClr val="accent1"/>
      </a:buClr>
      <a:buSzPct val="80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69FA613-7804-416B-8836-CBC061F7C782}">
          <p14:sldIdLst>
            <p14:sldId id="568"/>
            <p14:sldId id="556"/>
            <p14:sldId id="570"/>
            <p14:sldId id="578"/>
            <p14:sldId id="577"/>
            <p14:sldId id="573"/>
            <p14:sldId id="574"/>
            <p14:sldId id="575"/>
            <p14:sldId id="571"/>
            <p14:sldId id="579"/>
            <p14:sldId id="581"/>
            <p14:sldId id="584"/>
            <p14:sldId id="585"/>
            <p14:sldId id="606"/>
            <p14:sldId id="587"/>
            <p14:sldId id="569"/>
            <p14:sldId id="591"/>
            <p14:sldId id="592"/>
            <p14:sldId id="593"/>
            <p14:sldId id="594"/>
            <p14:sldId id="595"/>
            <p14:sldId id="589"/>
            <p14:sldId id="597"/>
            <p14:sldId id="590"/>
            <p14:sldId id="598"/>
            <p14:sldId id="599"/>
            <p14:sldId id="596"/>
            <p14:sldId id="602"/>
            <p14:sldId id="601"/>
            <p14:sldId id="604"/>
            <p14:sldId id="605"/>
            <p14:sldId id="600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pos="3123">
          <p15:clr>
            <a:srgbClr val="A4A3A4"/>
          </p15:clr>
        </p15:guide>
        <p15:guide id="4" pos="145">
          <p15:clr>
            <a:srgbClr val="A4A3A4"/>
          </p15:clr>
        </p15:guide>
        <p15:guide id="5" pos="6095">
          <p15:clr>
            <a:srgbClr val="A4A3A4"/>
          </p15:clr>
        </p15:guide>
        <p15:guide id="6" pos="215">
          <p15:clr>
            <a:srgbClr val="A4A3A4"/>
          </p15:clr>
        </p15:guide>
        <p15:guide id="7" pos="31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dadi-Fülöp Csaba" initials="VF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7373FF"/>
    <a:srgbClr val="0000FD"/>
    <a:srgbClr val="4E4FFE"/>
    <a:srgbClr val="8D8BEE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04B12-C4D2-0E42-BB69-5652A2D77672}" v="2" dt="2023-12-06T13:17:09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4" autoAdjust="0"/>
    <p:restoredTop sz="73117" autoAdjust="0"/>
  </p:normalViewPr>
  <p:slideViewPr>
    <p:cSldViewPr snapToGrid="0">
      <p:cViewPr varScale="1">
        <p:scale>
          <a:sx n="75" d="100"/>
          <a:sy n="75" d="100"/>
        </p:scale>
        <p:origin x="741" y="27"/>
      </p:cViewPr>
      <p:guideLst>
        <p:guide orient="horz" pos="3974"/>
        <p:guide orient="horz" pos="2387"/>
        <p:guide pos="3123"/>
        <p:guide pos="145"/>
        <p:guide pos="6095"/>
        <p:guide pos="215"/>
        <p:guide pos="3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958" y="48"/>
      </p:cViewPr>
      <p:guideLst>
        <p:guide orient="horz" pos="214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aba Vadadi-Fülöp" userId="6b797cb28b6ca902" providerId="LiveId" clId="{8EA04B12-C4D2-0E42-BB69-5652A2D77672}"/>
    <pc:docChg chg="modSld">
      <pc:chgData name="Csaba Vadadi-Fülöp" userId="6b797cb28b6ca902" providerId="LiveId" clId="{8EA04B12-C4D2-0E42-BB69-5652A2D77672}" dt="2023-12-06T13:21:23.949" v="17" actId="1076"/>
      <pc:docMkLst>
        <pc:docMk/>
      </pc:docMkLst>
      <pc:sldChg chg="modSp mod">
        <pc:chgData name="Csaba Vadadi-Fülöp" userId="6b797cb28b6ca902" providerId="LiveId" clId="{8EA04B12-C4D2-0E42-BB69-5652A2D77672}" dt="2023-12-06T13:21:23.949" v="17" actId="1076"/>
        <pc:sldMkLst>
          <pc:docMk/>
          <pc:sldMk cId="1397973618" sldId="567"/>
        </pc:sldMkLst>
        <pc:spChg chg="mod">
          <ac:chgData name="Csaba Vadadi-Fülöp" userId="6b797cb28b6ca902" providerId="LiveId" clId="{8EA04B12-C4D2-0E42-BB69-5652A2D77672}" dt="2023-12-06T13:20:53.720" v="7" actId="20577"/>
          <ac:spMkLst>
            <pc:docMk/>
            <pc:sldMk cId="1397973618" sldId="567"/>
            <ac:spMk id="12291" creationId="{00000000-0000-0000-0000-000000000000}"/>
          </ac:spMkLst>
        </pc:spChg>
        <pc:spChg chg="mod">
          <ac:chgData name="Csaba Vadadi-Fülöp" userId="6b797cb28b6ca902" providerId="LiveId" clId="{8EA04B12-C4D2-0E42-BB69-5652A2D77672}" dt="2023-12-06T13:20:57.632" v="15" actId="20577"/>
          <ac:spMkLst>
            <pc:docMk/>
            <pc:sldMk cId="1397973618" sldId="567"/>
            <ac:spMk id="12292" creationId="{00000000-0000-0000-0000-000000000000}"/>
          </ac:spMkLst>
        </pc:spChg>
        <pc:picChg chg="mod">
          <ac:chgData name="Csaba Vadadi-Fülöp" userId="6b797cb28b6ca902" providerId="LiveId" clId="{8EA04B12-C4D2-0E42-BB69-5652A2D77672}" dt="2023-12-06T13:21:23.949" v="17" actId="1076"/>
          <ac:picMkLst>
            <pc:docMk/>
            <pc:sldMk cId="1397973618" sldId="567"/>
            <ac:picMk id="4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28.3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1921 1586 24575,'13'-8'0,"0"0"0,-1 0 0,0-1 0,-1-1 0,0 0 0,-1 0 0,0-1 0,0 0 0,-1-1 0,0 0 0,-1 0 0,-1-1 0,0 0 0,-1-1 0,6-16 0,31-55 0,-33 70 0,-2 0 0,0-1 0,-1 0 0,0 0 0,-1-1 0,5-25 0,-5-14 0,-3 1 0,-5-81 0,-1 27 0,1 92 0,-1 0 0,0 1 0,-1 0 0,-1-1 0,0 2 0,-2-1 0,0 1 0,0-1 0,-1 2 0,-11-15 0,-21-47 0,20 41 0,-1 2 0,-2 0 0,-1 1 0,-2 1 0,-49-46 0,51 51 0,-13-11 0,-2 2 0,-1 1 0,-73-47 0,111 80 0,-12-8 0,1 0 0,-1 1 0,-1 0 0,1 1 0,-1 1 0,0 0 0,-1 1 0,1 1 0,-21-4 0,-44-4 0,54 7 0,0 1 0,-32-1 0,-31 4 0,-134 4 0,203 0 0,0 1 0,1 1 0,-1 1 0,-27 12 0,23-8 0,-47 11 0,-53-1 0,-20 4 0,128-21 0,1 2 0,-1-1 0,1 2 0,-1 0 0,2 1 0,-1 0 0,1 2 0,0-1 0,-14 13 0,2 0 0,2 2 0,-24 27 0,8-16 0,33-29 0,0 0 0,0 1 0,1 0 0,-1 0 0,-7 11 0,-1 2 0,1 1 0,1 1 0,1 0 0,1 1 0,1 0 0,0 1 0,2 0 0,1 0 0,1 0 0,1 1 0,1 0 0,-2 46 0,4 60 0,6 147 0,-1-262 0,0-1 0,1 1 0,1-1 0,0-1 0,1 1 0,1-1 0,13 21 0,15 34 0,-27-53 0,0-1 0,1 0 0,1 0 0,0-1 0,15 16 0,18 23 0,-36-44 0,1 1 0,0-1 0,1-1 0,18 14 0,10 7 0,-25-16 0,13 12 0,1-2 0,0 0 0,1-2 0,2 0 0,41 20 0,-9-10 0,-25-12 0,1-1 0,59 18 0,-38-18 0,-33-8 0,0-2 0,0-1 0,0-1 0,1-1 0,30 0 0,-40-4 0,15 2 0,-1-2 0,0-2 0,0 0 0,0-2 0,0-2 0,49-14 0,89-31 0,-147 45 0,123-18 0,24 1 0,-119 15 0,-37 7 0,1-1 0,-1 0 0,0-1 0,-1 0 0,1 0 0,0-2 0,10-4 0,-20 7 7,0 0 0,0 1 0,0-1 0,0 0 0,0 0 0,-1 0 0,1 0 0,0 0 0,-1 0 0,0 0 0,0-1 0,0 1-1,0 0 1,0-1 0,0 1 0,1-5 0,2-42-1429,-4 48 1361,-1-19-6765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48.7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3216 1084 24575,'0'-23'0,"0"-12"0,-6-54 0,4 76 0,-1-1 0,0 1 0,-1 0 0,-1 0 0,0 0 0,0 1 0,-10-16 0,-80-114 0,65 95 0,-14-18 0,3 16 0,12 12 0,-39-36 0,-14-11 0,47 49 0,28 27 0,-1 0 0,0 0 0,-1 1 0,-16-12 0,-7 0 0,5 1 0,-1 2 0,-1 1 0,0 1 0,-40-12 0,30 15 0,-1 1 0,-67-27 0,90 31 0,-1 0 0,1 2 0,-1 0 0,-21-2 0,-2 0 0,-114-18 0,113 18 0,-1 1 0,-1 3 0,-79 4 0,25 1 0,-26-5 0,-134 5 0,244-3 0,1 2 0,0 0 0,0 0 0,0 1 0,1 1 0,-1 0 0,1 1 0,0 0 0,0 1 0,0 0 0,1 1 0,-15 11 0,14-7 0,-2-2 0,1 1 0,-28 13 0,-4 2 0,-181 125 0,198-130 0,1 0 0,-41 39 0,-16 14 0,60-54 0,0 2 0,1 0 0,2 2 0,0 0 0,-25 38 0,11-7 0,-44 93 0,62-112 0,-7 15 0,-22 62 0,21-42 0,10-29 0,1 0 0,-13 70 0,3 32 0,20-123 0,0-1 0,-11 32 0,9-35 0,1 0 0,1 1 0,0-1 0,-1 22 0,1 41 0,9 105 0,-2-166 0,1-1 0,0 0 0,1-1 0,1 1 0,1-1 0,0 0 0,1-1 0,1 0 0,0 0 0,1-1 0,1 0 0,0 0 0,1-1 0,19 17 0,32 44 0,-5-5 0,-45-55 0,27 27 0,2-1 0,51 36 0,-50-45 0,-2-1 0,2-1 0,64 32 0,114 46 0,-209-101 0,1-2 0,0 1 0,1-2 0,-1 0 0,1 0 0,16 0 0,24 5 0,-6-1 0,2-3 0,-1-1 0,72-6 0,-14 0 0,1 5 0,118-5 0,-206 0 0,0 0 0,37-14 0,-37 11 0,-1 0 0,37-5 0,-16 5 0,63-17 0,-29 5 0,-62 14 0,-1 1 0,0-2 0,0 0 0,0 0 0,15-11 0,38-16 0,-26 16 0,-1-1 0,-1-1 0,56-40 0,28-38 0,-82 65 0,0-3 0,42-48 0,-17 17 0,56-80 0,-106 129 0,0-1 0,-2 0 0,0 0 0,-1-1 0,-1-1 0,0 1 0,8-30 0,-2-3 0,-2 0 0,-2-1 0,6-73 0,-17 108 0,1-1 0,1 1 0,0 1 0,1-1 0,1 0 0,0 1 0,12-27 0,-11 30 0,-1-2 0,0 1 0,-1 0 0,-1-1 0,0 1 0,0-24 0,7-47 0,11-14-1365,-15 83-5461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52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5129 2 24575,'-17'0'0,"-14"-2"0,-1 3 0,1 0 0,-1 2 0,1 1 0,-56 16 0,43 0 0,-12 3 0,-31 0 0,-141 57 0,146-53 0,66-23 0,0 1 0,0 0 0,0 1 0,1 1 0,-1 0 0,-24 17 0,25-14 0,-1-1 0,0 0 0,-1-1 0,0-1 0,-32 9 0,25-8 0,1 0 0,-34 18 0,34-15 0,0-1 0,-1 0 0,-35 7 0,32-9 0,1 0 0,-41 20 0,-85 39 0,12-5 0,62-33 0,58-22 0,0 0 0,-25 12 0,6 0 0,-1-2 0,-68 21 0,92-32 0,0 1 0,0 1 0,0 0 0,-17 13 0,-34 18 0,-35 15 0,66-34 0,-64 28 0,73-36 0,1 2 0,0 0 0,-42 33 0,31-21 0,-38 24 0,-87 64 0,30 1 0,45-39 0,-92 100 0,93-87 0,24-13 0,18-20 0,-72 94 0,50-32 0,3-6 0,-79 129 0,113-178 0,-11 20 0,14-35 0,2 0 0,-21 63 0,-8 16 0,26-54 0,21-53 0,-1 1 0,-17 29 0,12-23 0,1 0 0,1 0 0,-11 44 0,-5 18 0,-52 169 0,75-245 0,0 1 0,-1 0 0,-1 1 0,0-2 0,-12 24 0,6-13 0,1 0 0,1 1 0,-10 46 0,9-34 0,-13 45 0,-58 134 0,16-84 0,57-112 0,-7 16 0,-1-1 0,-23 35 0,32-58 0,1 1 0,0-1 0,-5 20 0,7-21 0,0 0 0,0 0 0,-1 0 0,-1 0 0,-9 13 0,5-9 0,1 1 0,0 0 0,1 0 0,1 1 0,1 0 0,-5 19 0,6-19 0,0 0 0,-1-1 0,-1 0 0,0 0 0,-1-1 0,-13 19 0,7-14 0,1 0 0,1 2 0,-17 40 0,-10 19 0,23-50 0,-15 45 0,19-44 0,-25 45 0,23-49 0,1 1 0,2 0 0,-8 32 0,-22 53 0,33-95 11,1 1-1,1 0 0,1 0 0,0 0 1,-2 39-1,5 107-404,3-99-639,-1-46-5793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53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24575,'1'5'0,"0"1"0,1-1 0,0 1 0,0-1 0,1 0 0,-1 0 0,1 0 0,0 0 0,0-1 0,1 1 0,0-1 0,4 5 0,17 25 0,1 19 0,-19-37 0,1-1 0,0 1 0,1-1 0,1-1 0,20 25 0,40 53 0,-53-73 0,-12-13 0,0 0 0,0 0 0,1 0 0,0-1 0,10 7 0,-13-10 0,0-1 0,1 1 0,-1-1 0,0 0 0,0 0 0,1 0 0,-1-1 0,1 1 0,-1-1 0,1 0 0,-1 0 0,0 0 0,1 0 0,-1-1 0,1 1 0,5-2 0,6-4 0,0 0 0,0-1 0,-1 0 0,0-1 0,0-1 0,-1 0 0,0-1 0,21-21 0,-13 13 0,43-29 0,-36 27-227,0-1-1,-1-1 1,-2-1-1,0-2 1,28-36-1,-44 50-6598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55.7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1 173 24575,'5'1'0,"1"0"0,0 0 0,0 0 0,-1 1 0,1 0 0,-1 0 0,0 0 0,0 1 0,9 5 0,-8-4 0,1 0 0,-1-1 0,1 0 0,0 0 0,0-1 0,11 3 0,1-2 0,0-1 0,0-1 0,1-1 0,-1 0 0,33-5 0,-48 4 0,1 0 0,-1 0 0,0 0 0,1 0 0,-1-1 0,0 0 0,0 0 0,0 0 0,0 0 0,0 0 0,0-1 0,-1 0 0,1 0 0,-1 0 0,0 0 0,0 0 0,0-1 0,0 1 0,-1-1 0,1 0 0,-1 0 0,0 0 0,0 0 0,0 0 0,-1 0 0,1-1 0,-1 1 0,0 0 0,0-9 0,1 5 0,-2 0 0,1 0 0,-1 0 0,0 0 0,-1-1 0,0 1 0,0 0 0,-4-10 0,4 16 0,0-1 0,-1 0 0,1 1 0,-1 0 0,1-1 0,-1 1 0,0 0 0,0 0 0,0 0 0,-1 0 0,1 0 0,0 0 0,-1 1 0,1-1 0,-1 1 0,1 0 0,-1-1 0,0 1 0,0 1 0,1-1 0,-1 0 0,0 1 0,0-1 0,0 1 0,0 0 0,-3 0 0,-3-1 0,-1 0 0,1 1 0,-1 1 0,1-1 0,-1 1 0,1 1 0,0 0 0,-16 5 0,20-4 0,1-1 0,-1 1 0,0 0 0,1 1 0,-1-1 0,1 1 0,0-1 0,0 1 0,1 1 0,-1-1 0,1 0 0,0 1 0,0 0 0,0 0 0,-4 9 0,0 7 0,0 1 0,2-1 0,0 1 0,1 0 0,1 0 0,2 1 0,0-1 0,1 0 0,5 39 0,-5-56 0,1 1 0,0 0 0,0 0 0,1-1 0,-1 1 0,1-1 0,0 1 0,1-1 0,-1 0 0,1 0 0,0 0 0,0 0 0,1 0 0,0-1 0,-1 1 0,1-1 0,1 0 0,-1 0 0,1-1 0,-1 1 0,1-1 0,9 4 0,2 0 0,0-1 0,1-1 0,0-1 0,0 0 0,0-1 0,22 0 0,60 17-1365,-80-18-5461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56.6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24575,'4'0'0,"6"0"0,4 0 0,5 0 0,3 0 0,2 0 0,0 0 0,1 0 0,0 0 0,0 0 0,-1 0 0,1 0 0,-5 4 0,-1 1 0,-1 1 0,-2-2-8191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4:59.2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1 118 24575,'57'1'0,"-1"0"0,0-2 0,88-14 0,33-10 0,-149 20 0,1 2 0,0 0 0,40 3 0,-40 0 0,0 0 0,-1-2 0,42-8 0,-28 4 0,-1 1 0,1 2 0,0 2 0,45 4 0,10 0 0,1508-3 0,-1581-2 23,1-1 0,-1 0 0,47-15 0,5 0-1480,-58 15-5369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4T12:25:00.5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 24575,'3'1'0,"1"1"0,-1-1 0,1 1 0,-1 0 0,1 0 0,-1 1 0,0-1 0,0 1 0,0-1 0,-1 1 0,1 0 0,-1 0 0,1 0 0,-1 1 0,0-1 0,3 6 0,8 10 0,216 220 0,-181-191 0,-35-36 0,1-2 0,0 0 0,1 0 0,0-1 0,32 12 0,-35-15 0,-12-6 0,1 1 0,0-1 0,0 1 0,-1-1 0,1 1 0,0 0 0,-1-1 0,1 1 0,-1 0 0,1-1 0,-1 1 0,1 0 0,-1 0 0,1 0 0,-1-1 0,0 1 0,1 0 0,-1 0 0,0 0 0,0 0 0,0 0 0,1-1 0,-1 1 0,0 0 0,0 0 0,-1 0 0,1 0 0,0 0 0,0 0 0,0 0 0,0-1 0,-1 1 0,1 0 0,0 0 0,-1 0 0,1 0 0,-1-1 0,0 2 0,-25 36 0,18-27 0,-2 2 0,-1 0 0,0-2 0,0 1 0,-1-1 0,-1-1 0,-20 13 0,-23 20 0,42-30 0,0-1 0,0-1 0,-2 0 0,1-1 0,-1-1 0,-1 0 0,-24 8 0,30-11-8,-1 0 0,1 1 0,0 0 0,1 0 0,-1 1 0,2 0 0,-1 1 0,1 0 0,0 1 0,1 0 0,-8 12 0,-18 20-1261,24-32-5557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142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 eaLnBrk="0">
              <a:defRPr sz="1300"/>
            </a:lvl1pPr>
          </a:lstStyle>
          <a:p>
            <a:endParaRPr lang="en-GB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2125" cy="34142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>
              <a:defRPr sz="1300"/>
            </a:lvl1pPr>
          </a:lstStyle>
          <a:p>
            <a:fld id="{846FB759-C3A4-44C1-9855-3AEDE5CBAD06}" type="datetimeFigureOut">
              <a:rPr lang="en-GB" smtClean="0"/>
              <a:t>07/03/2024</a:t>
            </a:fld>
            <a:endParaRPr lang="en-GB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8" tIns="46069" rIns="92138" bIns="46069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17"/>
            <a:ext cx="7942262" cy="2676351"/>
          </a:xfrm>
          <a:prstGeom prst="rect">
            <a:avLst/>
          </a:prstGeom>
        </p:spPr>
        <p:txBody>
          <a:bodyPr vert="horz" lIns="92138" tIns="46069" rIns="92138" bIns="46069" rtlCol="0"/>
          <a:lstStyle/>
          <a:p>
            <a:pPr lvl="0"/>
            <a:r>
              <a:rPr lang="en-GB" dirty="0" err="1"/>
              <a:t>Mintaszöveg</a:t>
            </a:r>
            <a:r>
              <a:rPr lang="en-GB" dirty="0"/>
              <a:t> </a:t>
            </a:r>
            <a:r>
              <a:rPr lang="en-GB" dirty="0" err="1"/>
              <a:t>szerkesztése</a:t>
            </a:r>
            <a:endParaRPr lang="en-GB" dirty="0"/>
          </a:p>
          <a:p>
            <a:pPr lvl="1"/>
            <a:r>
              <a:rPr lang="en-GB" dirty="0" err="1"/>
              <a:t>Második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2"/>
            <a:r>
              <a:rPr lang="en-GB" dirty="0" err="1"/>
              <a:t>Harmadik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3"/>
            <a:r>
              <a:rPr lang="en-GB" dirty="0" err="1"/>
              <a:t>Negyedik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4"/>
            <a:r>
              <a:rPr lang="en-GB" dirty="0" err="1"/>
              <a:t>Ötödik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255"/>
            <a:ext cx="4302125" cy="341422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 eaLnBrk="0">
              <a:defRPr sz="1300"/>
            </a:lvl1pPr>
          </a:lstStyle>
          <a:p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6" y="6456255"/>
            <a:ext cx="4302125" cy="341422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>
              <a:defRPr sz="1300"/>
            </a:lvl1pPr>
          </a:lstStyle>
          <a:p>
            <a:fld id="{099AB1A7-780D-4041-8026-ADECAA00921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6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1pPr>
            <a:lvl2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2pPr>
            <a:lvl3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3pPr>
            <a:lvl4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4pPr>
            <a:lvl5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9pPr>
          </a:lstStyle>
          <a:p>
            <a:pPr>
              <a:lnSpc>
                <a:spcPct val="93000"/>
              </a:lnSpc>
            </a:pPr>
            <a:fld id="{F8F0B41C-9057-4FF2-B57F-72DE3AA02B74}" type="slidenum">
              <a:rPr lang="en-IE" altLang="hu-H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3000"/>
                </a:lnSpc>
              </a:pPr>
              <a:t>1</a:t>
            </a:fld>
            <a:endParaRPr lang="en-IE" altLang="hu-H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78237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69"/>
            <a:ext cx="7942144" cy="305920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827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1pPr>
            <a:lvl2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2pPr>
            <a:lvl3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3pPr>
            <a:lvl4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4pPr>
            <a:lvl5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9pPr>
          </a:lstStyle>
          <a:p>
            <a:pPr>
              <a:lnSpc>
                <a:spcPct val="93000"/>
              </a:lnSpc>
            </a:pPr>
            <a:fld id="{1F0C24F9-3891-4589-B86D-F9F1BCA94041}" type="slidenum">
              <a:rPr lang="en-IE" altLang="hu-H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3000"/>
                </a:lnSpc>
              </a:pPr>
              <a:t>33</a:t>
            </a:fld>
            <a:endParaRPr lang="en-IE" altLang="hu-H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2613" y="517525"/>
            <a:ext cx="3678237" cy="2547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248" y="3228769"/>
            <a:ext cx="7942144" cy="305920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7.w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5" Type="http://schemas.openxmlformats.org/officeDocument/2006/relationships/image" Target="../media/image7.wmf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8850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4" imgH="245" progId="TCLayout.ActiveDocument.1">
                  <p:embed/>
                </p:oleObj>
              </mc:Choice>
              <mc:Fallback>
                <p:oleObj name="think-cell Slide" r:id="rId3" imgW="244" imgH="245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109569" y="3617123"/>
            <a:ext cx="5686863" cy="711200"/>
          </a:xfrm>
        </p:spPr>
        <p:txBody>
          <a:bodyPr/>
          <a:lstStyle>
            <a:lvl1pPr eaLnBrk="1">
              <a:defRPr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arallelogramm 13"/>
          <p:cNvSpPr/>
          <p:nvPr/>
        </p:nvSpPr>
        <p:spPr bwMode="auto">
          <a:xfrm>
            <a:off x="2109569" y="4504723"/>
            <a:ext cx="5686864" cy="360000"/>
          </a:xfrm>
          <a:prstGeom prst="rect">
            <a:avLst/>
          </a:prstGeom>
          <a:solidFill>
            <a:srgbClr val="008C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41389" y="4535239"/>
            <a:ext cx="65" cy="276999"/>
          </a:xfrm>
        </p:spPr>
        <p:txBody>
          <a:bodyPr wrap="none" anchor="ctr"/>
          <a:lstStyle>
            <a:lvl1pPr eaLnBrk="1">
              <a:defRPr sz="1800" b="1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Picture 2" descr="Image result for mta ttk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r="24171" b="6064"/>
          <a:stretch/>
        </p:blipFill>
        <p:spPr bwMode="auto">
          <a:xfrm>
            <a:off x="4316280" y="396280"/>
            <a:ext cx="1273441" cy="16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"/>
          <p:cNvGrpSpPr/>
          <p:nvPr/>
        </p:nvGrpSpPr>
        <p:grpSpPr>
          <a:xfrm>
            <a:off x="223838" y="3180747"/>
            <a:ext cx="4531043" cy="1200879"/>
            <a:chOff x="2456315" y="3803536"/>
            <a:chExt cx="4718135" cy="775726"/>
          </a:xfrm>
        </p:grpSpPr>
        <p:sp>
          <p:nvSpPr>
            <p:cNvPr id="7" name="Parallelogramm 2"/>
            <p:cNvSpPr/>
            <p:nvPr>
              <p:custDataLst>
                <p:tags r:id="rId1"/>
              </p:custDataLst>
            </p:nvPr>
          </p:nvSpPr>
          <p:spPr bwMode="auto">
            <a:xfrm>
              <a:off x="2456315" y="4230441"/>
              <a:ext cx="2973711" cy="348821"/>
            </a:xfrm>
            <a:prstGeom prst="parallelogram">
              <a:avLst/>
            </a:prstGeom>
            <a:solidFill>
              <a:srgbClr val="008C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endParaRPr kumimoji="0" lang="en-GB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8179" y="3803536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>
                <a:spcBef>
                  <a:spcPct val="40000"/>
                </a:spcBef>
              </a:pPr>
              <a:r>
                <a:rPr lang="en-GB" sz="3600" b="0" noProof="0" dirty="0">
                  <a:solidFill>
                    <a:schemeClr val="accent1"/>
                  </a:solidFill>
                  <a:latin typeface="Corporate E Demi" pitchFamily="2" charset="0"/>
                </a:rPr>
                <a:t>Steering</a:t>
              </a:r>
              <a:r>
                <a:rPr lang="en-GB" sz="3600" b="0" dirty="0">
                  <a:solidFill>
                    <a:schemeClr val="accent1"/>
                  </a:solidFill>
                  <a:latin typeface="Corporate E Demi" pitchFamily="2" charset="0"/>
                </a:rPr>
                <a:t> Business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48179" y="4203818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>
                <a:spcBef>
                  <a:spcPct val="40000"/>
                </a:spcBef>
              </a:pPr>
              <a:r>
                <a:rPr lang="en-GB" sz="3600" b="0" noProof="0" dirty="0">
                  <a:solidFill>
                    <a:schemeClr val="bg1"/>
                  </a:solidFill>
                  <a:latin typeface="Corporate E" pitchFamily="2" charset="0"/>
                </a:rPr>
                <a:t>Successfully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0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23935"/>
            <a:ext cx="4239175" cy="221909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324019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81061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4498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59592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7643" y="5027458"/>
            <a:ext cx="2971800" cy="369332"/>
          </a:xfrm>
        </p:spPr>
        <p:txBody>
          <a:bodyPr anchor="t"/>
          <a:lstStyle>
            <a:lvl1pPr algn="l" defTabSz="857250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 sz="1200" b="1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Author/Presenter</a:t>
            </a:r>
            <a:br>
              <a:rPr lang="en-GB" noProof="0" dirty="0"/>
            </a:br>
            <a:r>
              <a:rPr lang="en-GB" noProof="0" dirty="0"/>
              <a:t>(Title) First Name Last Name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37643" y="3617123"/>
            <a:ext cx="5686863" cy="7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14" name="Parallelogramm 13"/>
          <p:cNvSpPr/>
          <p:nvPr/>
        </p:nvSpPr>
        <p:spPr bwMode="auto">
          <a:xfrm>
            <a:off x="216107" y="4504723"/>
            <a:ext cx="5794633" cy="360000"/>
          </a:xfrm>
          <a:prstGeom prst="parallelogram">
            <a:avLst/>
          </a:prstGeom>
          <a:solidFill>
            <a:srgbClr val="008C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>
              <a:buClr>
                <a:srgbClr val="008CC8"/>
              </a:buClr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37642" y="4535239"/>
            <a:ext cx="3526606" cy="276999"/>
          </a:xfrm>
        </p:spPr>
        <p:txBody>
          <a:bodyPr wrap="none" anchor="ctr"/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additional key word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7643" y="6119256"/>
            <a:ext cx="2968625" cy="184666"/>
          </a:xfrm>
        </p:spPr>
        <p:txBody>
          <a:bodyPr/>
          <a:lstStyle>
            <a:lvl1pPr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 lang="de-DE" sz="1200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Location, Date [Month </a:t>
            </a:r>
            <a:r>
              <a:rPr lang="en-GB" noProof="0" dirty="0" err="1"/>
              <a:t>dd</a:t>
            </a:r>
            <a:r>
              <a:rPr lang="en-GB" noProof="0" dirty="0"/>
              <a:t>, YYYY]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13" y="2386799"/>
            <a:ext cx="1440000" cy="492443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Click on symbol 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8" y="370132"/>
            <a:ext cx="3096389" cy="506165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7789985" y="6624638"/>
            <a:ext cx="18921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85725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000" dirty="0">
                <a:solidFill>
                  <a:srgbClr val="008CC8"/>
                </a:solidFill>
              </a:rPr>
              <a:t>© IFUA Horváth &amp; Partners</a:t>
            </a:r>
          </a:p>
        </p:txBody>
      </p:sp>
    </p:spTree>
    <p:extLst>
      <p:ext uri="{BB962C8B-B14F-4D97-AF65-F5344CB8AC3E}">
        <p14:creationId xmlns:p14="http://schemas.microsoft.com/office/powerpoint/2010/main" val="23460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8653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47700" y="6624638"/>
            <a:ext cx="65" cy="153888"/>
          </a:xfrm>
        </p:spPr>
        <p:txBody>
          <a:bodyPr/>
          <a:lstStyle>
            <a:lvl1pPr eaLnBrk="0"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22436" y="3082821"/>
            <a:ext cx="8953377" cy="1362282"/>
          </a:xfrm>
        </p:spPr>
        <p:txBody>
          <a:bodyPr lIns="180000" anchor="ctr">
            <a:noAutofit/>
          </a:bodyPr>
          <a:lstStyle>
            <a:lvl1pPr>
              <a:spcBef>
                <a:spcPts val="1728"/>
              </a:spcBef>
              <a:defRPr/>
            </a:lvl1pPr>
            <a:lvl2pPr>
              <a:spcBef>
                <a:spcPts val="1728"/>
              </a:spcBef>
              <a:defRPr b="1"/>
            </a:lvl2pPr>
            <a:lvl3pPr marL="188913" indent="-188913">
              <a:spcBef>
                <a:spcPts val="1728"/>
              </a:spcBef>
              <a:buFont typeface="Wingdings" pitchFamily="2" charset="2"/>
              <a:buChar char="n"/>
              <a:defRPr/>
            </a:lvl3pPr>
            <a:lvl4pPr marL="382588" indent="-190500">
              <a:spcBef>
                <a:spcPts val="1728"/>
              </a:spcBef>
              <a:buSzPct val="80000"/>
              <a:buFont typeface="Wingdings" pitchFamily="2" charset="2"/>
              <a:buChar char="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542925" indent="-187325">
              <a:spcBef>
                <a:spcPts val="1728"/>
              </a:spcBef>
              <a:buFont typeface="Arial" pitchFamily="34" charset="0"/>
              <a:buChar char="–"/>
              <a:defRPr/>
            </a:lvl5pPr>
          </a:lstStyle>
          <a:p>
            <a:pPr lvl="0"/>
            <a:r>
              <a:rPr lang="en-GB" noProof="0" dirty="0" err="1"/>
              <a:t>Mintaszöveg</a:t>
            </a:r>
            <a:r>
              <a:rPr lang="en-GB" noProof="0" dirty="0"/>
              <a:t> </a:t>
            </a:r>
            <a:r>
              <a:rPr lang="en-GB" noProof="0" dirty="0" err="1"/>
              <a:t>szerkesztése</a:t>
            </a:r>
            <a:endParaRPr lang="en-GB" noProof="0" dirty="0"/>
          </a:p>
          <a:p>
            <a:pPr lvl="1"/>
            <a:r>
              <a:rPr lang="en-GB" noProof="0" dirty="0" err="1"/>
              <a:t>Második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2"/>
            <a:r>
              <a:rPr lang="en-GB" noProof="0" dirty="0" err="1"/>
              <a:t>Harmadik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3"/>
            <a:r>
              <a:rPr lang="en-GB" noProof="0" dirty="0" err="1"/>
              <a:t>Negyedik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  <a:p>
            <a:pPr lvl="4"/>
            <a:r>
              <a:rPr lang="en-GB" noProof="0" dirty="0" err="1"/>
              <a:t>Ötödik</a:t>
            </a:r>
            <a:r>
              <a:rPr lang="en-GB" noProof="0" dirty="0"/>
              <a:t> </a:t>
            </a:r>
            <a:r>
              <a:rPr lang="en-GB" noProof="0" dirty="0" err="1"/>
              <a:t>szint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758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228600" y="1387475"/>
            <a:ext cx="9448800" cy="1828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GB" dirty="0"/>
              <a:t>Add text here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</a:t>
            </a:r>
            <a:r>
              <a:rPr lang="en-GB" noProof="0" dirty="0"/>
              <a:t>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28600" y="5729079"/>
            <a:ext cx="9448800" cy="579646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algn="l" defTabSz="85725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0" indent="1588" algn="l" defTabSz="857250" rtl="0" eaLnBrk="0" fontAlgn="base" hangingPunct="0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		Note</a:t>
            </a:r>
          </a:p>
          <a:p>
            <a:pPr lvl="0"/>
            <a:r>
              <a:rPr lang="en-GB" dirty="0"/>
              <a:t>	*	Footnote 1</a:t>
            </a:r>
          </a:p>
          <a:p>
            <a:pPr lvl="0"/>
            <a:r>
              <a:rPr lang="en-GB" dirty="0"/>
              <a:t>	**	Footnote 2</a:t>
            </a:r>
          </a:p>
          <a:p>
            <a:pPr lvl="1"/>
            <a:r>
              <a:rPr lang="en-GB" dirty="0"/>
              <a:t>	Source:	Detailed information for sources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647700" y="6624638"/>
            <a:ext cx="65" cy="153888"/>
          </a:xfrm>
          <a:ln/>
        </p:spPr>
        <p:txBody>
          <a:bodyPr/>
          <a:lstStyle>
            <a:lvl1pPr eaLnBrk="0"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223838" y="6624638"/>
            <a:ext cx="15709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02-67EE-4A9A-A2D6-4658F9491A8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3776610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28600" y="457200"/>
            <a:ext cx="94488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2" hasCustomPrompt="1"/>
            <p:custDataLst>
              <p:tags r:id="rId2"/>
            </p:custDataLst>
          </p:nvPr>
        </p:nvSpPr>
        <p:spPr>
          <a:xfrm>
            <a:off x="228601" y="1387475"/>
            <a:ext cx="4641574" cy="47601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49079" y="1387475"/>
            <a:ext cx="4628322" cy="182819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noProof="0" dirty="0"/>
              <a:t>Click to add text here</a:t>
            </a:r>
          </a:p>
          <a:p>
            <a:pPr lvl="1"/>
            <a:r>
              <a:rPr lang="en-GB" noProof="0" dirty="0"/>
              <a:t>First level</a:t>
            </a:r>
          </a:p>
          <a:p>
            <a:pPr lvl="2"/>
            <a:r>
              <a:rPr lang="en-GB" noProof="0" dirty="0"/>
              <a:t>Second level</a:t>
            </a:r>
          </a:p>
          <a:p>
            <a:pPr lvl="3"/>
            <a:r>
              <a:rPr lang="en-GB" noProof="0" dirty="0"/>
              <a:t>Third level</a:t>
            </a:r>
          </a:p>
          <a:p>
            <a:pPr lvl="4"/>
            <a:r>
              <a:rPr lang="en-GB" noProof="0" dirty="0"/>
              <a:t>Fourth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647700" y="6624638"/>
            <a:ext cx="65" cy="153888"/>
          </a:xfrm>
          <a:ln/>
        </p:spPr>
        <p:txBody>
          <a:bodyPr/>
          <a:lstStyle>
            <a:lvl1pPr eaLnBrk="0"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327-D66F-4C6F-92B6-F31C39A06245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 marL="0" marR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noProof="0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322581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c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28600" y="3108689"/>
            <a:ext cx="9448800" cy="762000"/>
          </a:xfrm>
        </p:spPr>
        <p:txBody>
          <a:bodyPr anchor="ctr"/>
          <a:lstStyle>
            <a:lvl1pPr algn="ctr">
              <a:defRPr sz="6500"/>
            </a:lvl1pPr>
          </a:lstStyle>
          <a:p>
            <a:r>
              <a:rPr lang="en-GB" dirty="0"/>
              <a:t>Spacer sheet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647700" y="6624638"/>
            <a:ext cx="65" cy="153888"/>
          </a:xfrm>
        </p:spPr>
        <p:txBody>
          <a:bodyPr/>
          <a:lstStyle>
            <a:lvl1pPr eaLnBrk="0"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0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ool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_xp" hidden="1"/>
          <p:cNvSpPr>
            <a:spLocks noGrp="1" noChangeArrowheads="1"/>
          </p:cNvSpPr>
          <p:nvPr>
            <p:ph type="body" idx="4294967295" hasCustomPrompt="1"/>
            <p:custDataLst>
              <p:tags r:id="rId1"/>
            </p:custDataLst>
          </p:nvPr>
        </p:nvSpPr>
        <p:spPr>
          <a:xfrm>
            <a:off x="228600" y="1387475"/>
            <a:ext cx="9456738" cy="18281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GB" dirty="0"/>
              <a:t>Dieses </a:t>
            </a:r>
            <a:r>
              <a:rPr lang="en-GB" dirty="0" err="1"/>
              <a:t>Textfeld</a:t>
            </a:r>
            <a:r>
              <a:rPr lang="en-GB" dirty="0"/>
              <a:t> </a:t>
            </a:r>
            <a:r>
              <a:rPr lang="en-GB" dirty="0" err="1"/>
              <a:t>löschen</a:t>
            </a:r>
            <a:r>
              <a:rPr lang="en-GB" dirty="0"/>
              <a:t>!</a:t>
            </a:r>
          </a:p>
          <a:p>
            <a:pPr lvl="1"/>
            <a:r>
              <a:rPr lang="en-GB" dirty="0" err="1"/>
              <a:t>Gliederungsebene</a:t>
            </a:r>
            <a:r>
              <a:rPr lang="en-GB" dirty="0"/>
              <a:t> 1</a:t>
            </a:r>
          </a:p>
          <a:p>
            <a:pPr lvl="2"/>
            <a:r>
              <a:rPr lang="en-GB" dirty="0" err="1"/>
              <a:t>Gliederungsebene</a:t>
            </a:r>
            <a:r>
              <a:rPr lang="en-GB" dirty="0"/>
              <a:t> 2</a:t>
            </a:r>
          </a:p>
          <a:p>
            <a:pPr lvl="3"/>
            <a:r>
              <a:rPr lang="en-GB" dirty="0" err="1"/>
              <a:t>Gliederungsebene</a:t>
            </a:r>
            <a:r>
              <a:rPr lang="en-GB" dirty="0"/>
              <a:t> 3 </a:t>
            </a:r>
          </a:p>
          <a:p>
            <a:pPr lvl="4"/>
            <a:r>
              <a:rPr lang="en-GB" dirty="0" err="1"/>
              <a:t>Gliederungsebene</a:t>
            </a:r>
            <a:r>
              <a:rPr lang="en-GB" dirty="0"/>
              <a:t> 4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885217" cy="6858000"/>
            <a:chOff x="0" y="0"/>
            <a:chExt cx="9885217" cy="6858000"/>
          </a:xfrm>
        </p:grpSpPr>
        <p:cxnSp>
          <p:nvCxnSpPr>
            <p:cNvPr id="6" name="Gerade Verbindung 5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8"/>
          <p:cNvGrpSpPr/>
          <p:nvPr userDrawn="1"/>
        </p:nvGrpSpPr>
        <p:grpSpPr>
          <a:xfrm>
            <a:off x="0" y="0"/>
            <a:ext cx="9885217" cy="6858000"/>
            <a:chOff x="0" y="0"/>
            <a:chExt cx="9885217" cy="6858000"/>
          </a:xfrm>
        </p:grpSpPr>
        <p:cxnSp>
          <p:nvCxnSpPr>
            <p:cNvPr id="10" name="Gerade Verbindung 9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80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3286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4" progId="TCLayout.ActiveDocument.1">
                  <p:embed/>
                </p:oleObj>
              </mc:Choice>
              <mc:Fallback>
                <p:oleObj name="think-cell Slide" r:id="rId3" imgW="245" imgH="24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22436" y="3082821"/>
            <a:ext cx="8953377" cy="1362282"/>
          </a:xfrm>
        </p:spPr>
        <p:txBody>
          <a:bodyPr lIns="180000" anchor="ctr">
            <a:noAutofit/>
          </a:bodyPr>
          <a:lstStyle>
            <a:lvl1pPr>
              <a:spcBef>
                <a:spcPts val="1728"/>
              </a:spcBef>
              <a:defRPr/>
            </a:lvl1pPr>
            <a:lvl2pPr>
              <a:spcBef>
                <a:spcPts val="1728"/>
              </a:spcBef>
              <a:defRPr b="1"/>
            </a:lvl2pPr>
            <a:lvl3pPr marL="188913" indent="-188913">
              <a:spcBef>
                <a:spcPts val="1728"/>
              </a:spcBef>
              <a:buFont typeface="Wingdings" pitchFamily="2" charset="2"/>
              <a:buChar char="n"/>
              <a:defRPr/>
            </a:lvl3pPr>
            <a:lvl4pPr marL="382588" indent="-190500">
              <a:spcBef>
                <a:spcPts val="1728"/>
              </a:spcBef>
              <a:buSzPct val="80000"/>
              <a:buFont typeface="Wingdings" pitchFamily="2" charset="2"/>
              <a:buChar char="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542925" indent="-187325">
              <a:spcBef>
                <a:spcPts val="1728"/>
              </a:spcBef>
              <a:buFont typeface="Arial" pitchFamily="34" charset="0"/>
              <a:buChar char="–"/>
              <a:defRPr/>
            </a:lvl5pPr>
          </a:lstStyle>
          <a:p>
            <a:pPr lvl="0"/>
            <a:r>
              <a:rPr lang="en-GB" dirty="0" err="1"/>
              <a:t>Mintaszöveg</a:t>
            </a:r>
            <a:r>
              <a:rPr lang="en-GB" dirty="0"/>
              <a:t> </a:t>
            </a:r>
            <a:r>
              <a:rPr lang="en-GB" dirty="0" err="1"/>
              <a:t>szerkesztése</a:t>
            </a:r>
            <a:endParaRPr lang="en-GB" dirty="0"/>
          </a:p>
          <a:p>
            <a:pPr lvl="1"/>
            <a:r>
              <a:rPr lang="en-GB" dirty="0" err="1"/>
              <a:t>Második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2"/>
            <a:r>
              <a:rPr lang="en-GB" dirty="0" err="1"/>
              <a:t>Harmadik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3"/>
            <a:r>
              <a:rPr lang="en-GB" dirty="0" err="1"/>
              <a:t>Negyedik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4"/>
            <a:r>
              <a:rPr lang="en-GB" dirty="0" err="1"/>
              <a:t>Ötödik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647700" y="6624638"/>
            <a:ext cx="65" cy="153888"/>
          </a:xfrm>
        </p:spPr>
        <p:txBody>
          <a:bodyPr/>
          <a:lstStyle>
            <a:lvl1pPr eaLnBrk="0"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0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033149"/>
            <a:ext cx="5259288" cy="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4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23838" y="3180747"/>
            <a:ext cx="4531043" cy="1226213"/>
            <a:chOff x="2456315" y="3803536"/>
            <a:chExt cx="4718135" cy="792091"/>
          </a:xfrm>
        </p:grpSpPr>
        <p:sp>
          <p:nvSpPr>
            <p:cNvPr id="3" name="Parallelogramm 2"/>
            <p:cNvSpPr/>
            <p:nvPr>
              <p:custDataLst>
                <p:tags r:id="rId1"/>
              </p:custDataLst>
            </p:nvPr>
          </p:nvSpPr>
          <p:spPr bwMode="auto">
            <a:xfrm>
              <a:off x="2456315" y="4200296"/>
              <a:ext cx="4663726" cy="395331"/>
            </a:xfrm>
            <a:prstGeom prst="parallelogram">
              <a:avLst/>
            </a:prstGeom>
            <a:solidFill>
              <a:srgbClr val="008C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>
                <a:buClr>
                  <a:srgbClr val="008CC8"/>
                </a:buClr>
              </a:pPr>
              <a:endParaRPr lang="en-GB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8179" y="3803536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>
                <a:spcBef>
                  <a:spcPct val="40000"/>
                </a:spcBef>
                <a:buClr>
                  <a:srgbClr val="008CC8"/>
                </a:buClr>
              </a:pPr>
              <a:r>
                <a:rPr lang="en-GB" sz="3600" b="1" dirty="0">
                  <a:solidFill>
                    <a:srgbClr val="000000"/>
                  </a:solidFill>
                </a:rPr>
                <a:t>Steering Business</a:t>
              </a:r>
            </a:p>
          </p:txBody>
        </p:sp>
        <p:sp>
          <p:nvSpPr>
            <p:cNvPr id="5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48179" y="4203818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>
                <a:spcBef>
                  <a:spcPct val="40000"/>
                </a:spcBef>
                <a:buClr>
                  <a:srgbClr val="008CC8"/>
                </a:buClr>
              </a:pPr>
              <a:r>
                <a:rPr lang="en-GB" sz="3600" b="1" dirty="0">
                  <a:solidFill>
                    <a:srgbClr val="FFFFFF"/>
                  </a:solidFill>
                </a:rPr>
                <a:t>Successfully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376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7" y="238540"/>
            <a:ext cx="920518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0836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8CC8"/>
              </a:buClr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47700" y="6624638"/>
            <a:ext cx="65" cy="153888"/>
          </a:xfrm>
        </p:spPr>
        <p:txBody>
          <a:bodyPr/>
          <a:lstStyle>
            <a:lvl1pPr eaLnBrk="0"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0838" y="854994"/>
            <a:ext cx="9204325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893050" cy="76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387475"/>
            <a:ext cx="9456737" cy="181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37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4" imgH="245" progId="TCLayout.ActiveDocument.1">
                  <p:embed/>
                </p:oleObj>
              </mc:Choice>
              <mc:Fallback>
                <p:oleObj name="think-cell Slide" r:id="rId3" imgW="244" imgH="245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7643" y="5027458"/>
            <a:ext cx="2971800" cy="369332"/>
          </a:xfrm>
        </p:spPr>
        <p:txBody>
          <a:bodyPr anchor="t"/>
          <a:lstStyle>
            <a:lvl1pPr algn="l" defTabSz="857250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 sz="1200" b="1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Author/Presenter</a:t>
            </a:r>
            <a:br>
              <a:rPr lang="en-GB" dirty="0"/>
            </a:br>
            <a:r>
              <a:rPr lang="en-GB" dirty="0"/>
              <a:t>(Title) First Name Last Name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37643" y="3617123"/>
            <a:ext cx="5686863" cy="7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presentation title</a:t>
            </a:r>
          </a:p>
        </p:txBody>
      </p:sp>
      <p:sp>
        <p:nvSpPr>
          <p:cNvPr id="14" name="Parallelogramm 13"/>
          <p:cNvSpPr/>
          <p:nvPr/>
        </p:nvSpPr>
        <p:spPr bwMode="auto">
          <a:xfrm>
            <a:off x="216107" y="4504723"/>
            <a:ext cx="5794633" cy="360000"/>
          </a:xfrm>
          <a:prstGeom prst="parallelogram">
            <a:avLst/>
          </a:prstGeom>
          <a:solidFill>
            <a:srgbClr val="008C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37642" y="4535239"/>
            <a:ext cx="3526606" cy="276999"/>
          </a:xfrm>
        </p:spPr>
        <p:txBody>
          <a:bodyPr wrap="none" anchor="ctr"/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additional key word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37643" y="6119256"/>
            <a:ext cx="2968625" cy="184666"/>
          </a:xfrm>
        </p:spPr>
        <p:txBody>
          <a:bodyPr/>
          <a:lstStyle>
            <a:lvl1pPr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 lang="de-DE" sz="1200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Location, Date [Month d, YYYY]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13" y="2386799"/>
            <a:ext cx="1440000" cy="492443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Click on symbol 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8" y="370132"/>
            <a:ext cx="3096389" cy="506165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789985" y="6624638"/>
            <a:ext cx="18921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85725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000" dirty="0">
                <a:solidFill>
                  <a:schemeClr val="accent1"/>
                </a:solidFill>
              </a:rPr>
              <a:t>© IFUA </a:t>
            </a:r>
            <a:r>
              <a:rPr lang="en-GB" sz="1000" noProof="0" dirty="0">
                <a:solidFill>
                  <a:schemeClr val="accent1"/>
                </a:solidFill>
              </a:rPr>
              <a:t>Horváth</a:t>
            </a:r>
            <a:r>
              <a:rPr lang="en-GB" sz="1000" dirty="0">
                <a:solidFill>
                  <a:schemeClr val="accent1"/>
                </a:solidFill>
              </a:rPr>
              <a:t> &amp; Partners</a:t>
            </a:r>
          </a:p>
        </p:txBody>
      </p:sp>
    </p:spTree>
    <p:extLst>
      <p:ext uri="{BB962C8B-B14F-4D97-AF65-F5344CB8AC3E}">
        <p14:creationId xmlns:p14="http://schemas.microsoft.com/office/powerpoint/2010/main" val="1709603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4" progId="TCLayout.ActiveDocument.1">
                  <p:embed/>
                </p:oleObj>
              </mc:Choice>
              <mc:Fallback>
                <p:oleObj name="think-cell Slide" r:id="rId3" imgW="245" imgH="24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22436" y="3082821"/>
            <a:ext cx="8953377" cy="1362282"/>
          </a:xfrm>
        </p:spPr>
        <p:txBody>
          <a:bodyPr lIns="180000" anchor="ctr">
            <a:noAutofit/>
          </a:bodyPr>
          <a:lstStyle>
            <a:lvl1pPr>
              <a:spcBef>
                <a:spcPts val="1728"/>
              </a:spcBef>
              <a:defRPr/>
            </a:lvl1pPr>
            <a:lvl2pPr>
              <a:spcBef>
                <a:spcPts val="1728"/>
              </a:spcBef>
              <a:defRPr b="1"/>
            </a:lvl2pPr>
            <a:lvl3pPr marL="188913" indent="-188913">
              <a:spcBef>
                <a:spcPts val="1728"/>
              </a:spcBef>
              <a:buFont typeface="Wingdings" pitchFamily="2" charset="2"/>
              <a:buChar char="n"/>
              <a:defRPr/>
            </a:lvl3pPr>
            <a:lvl4pPr marL="382588" indent="-190500">
              <a:spcBef>
                <a:spcPts val="1728"/>
              </a:spcBef>
              <a:buSzPct val="80000"/>
              <a:buFont typeface="Wingdings" pitchFamily="2" charset="2"/>
              <a:buChar char="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542925" indent="-187325">
              <a:spcBef>
                <a:spcPts val="1728"/>
              </a:spcBef>
              <a:buFont typeface="Arial" pitchFamily="34" charset="0"/>
              <a:buChar char="–"/>
              <a:defRPr/>
            </a:lvl5pPr>
          </a:lstStyle>
          <a:p>
            <a:pPr lvl="0"/>
            <a:r>
              <a:rPr lang="en-GB" dirty="0" err="1"/>
              <a:t>Mintaszöveg</a:t>
            </a:r>
            <a:r>
              <a:rPr lang="en-GB" dirty="0"/>
              <a:t> </a:t>
            </a:r>
            <a:r>
              <a:rPr lang="en-GB" dirty="0" err="1"/>
              <a:t>szerkesztése</a:t>
            </a:r>
            <a:endParaRPr lang="en-GB" dirty="0"/>
          </a:p>
          <a:p>
            <a:pPr lvl="1"/>
            <a:r>
              <a:rPr lang="en-GB" dirty="0" err="1"/>
              <a:t>Második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2"/>
            <a:r>
              <a:rPr lang="en-GB" dirty="0" err="1"/>
              <a:t>Harmadik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3"/>
            <a:r>
              <a:rPr lang="en-GB" dirty="0" err="1"/>
              <a:t>Negyedik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  <a:p>
            <a:pPr lvl="4"/>
            <a:r>
              <a:rPr lang="en-GB" dirty="0" err="1"/>
              <a:t>Ötödik</a:t>
            </a:r>
            <a:r>
              <a:rPr lang="en-GB" dirty="0"/>
              <a:t> </a:t>
            </a:r>
            <a:r>
              <a:rPr lang="en-GB" dirty="0" err="1"/>
              <a:t>szint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73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228600" y="1387475"/>
            <a:ext cx="9448800" cy="1828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GB" dirty="0"/>
              <a:t>Add text here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28600" y="5729079"/>
            <a:ext cx="9448800" cy="579646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algn="l" defTabSz="85725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0" indent="1588" algn="l" defTabSz="857250" rtl="0" eaLnBrk="0" fontAlgn="base" hangingPunct="0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		Note</a:t>
            </a:r>
          </a:p>
          <a:p>
            <a:pPr lvl="0"/>
            <a:r>
              <a:rPr lang="en-GB" dirty="0"/>
              <a:t>	*	Footnote 1</a:t>
            </a:r>
          </a:p>
          <a:p>
            <a:pPr lvl="0"/>
            <a:r>
              <a:rPr lang="en-GB" dirty="0"/>
              <a:t>	**	Footnote 2</a:t>
            </a:r>
          </a:p>
          <a:p>
            <a:pPr lvl="1"/>
            <a:r>
              <a:rPr lang="en-GB" dirty="0"/>
              <a:t>	Source:	Detailed information for sources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223838" y="6624638"/>
            <a:ext cx="15709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02-67EE-4A9A-A2D6-4658F9491A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2382252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28600" y="457200"/>
            <a:ext cx="94488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2" hasCustomPrompt="1"/>
            <p:custDataLst>
              <p:tags r:id="rId2"/>
            </p:custDataLst>
          </p:nvPr>
        </p:nvSpPr>
        <p:spPr>
          <a:xfrm>
            <a:off x="228601" y="1387475"/>
            <a:ext cx="4641574" cy="47601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49079" y="1387475"/>
            <a:ext cx="4628322" cy="182819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dirty="0"/>
              <a:t>Click to add text here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4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327-D66F-4C6F-92B6-F31C39A062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 marL="0" marR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2754337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c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28600" y="3108689"/>
            <a:ext cx="9448800" cy="762000"/>
          </a:xfrm>
        </p:spPr>
        <p:txBody>
          <a:bodyPr anchor="ctr"/>
          <a:lstStyle>
            <a:lvl1pPr algn="ctr">
              <a:defRPr sz="6500"/>
            </a:lvl1pPr>
          </a:lstStyle>
          <a:p>
            <a:r>
              <a:rPr lang="en-GB" dirty="0"/>
              <a:t>Spacer sheet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11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228600" y="1387475"/>
            <a:ext cx="9448800" cy="1828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GB" dirty="0"/>
              <a:t>Add text here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28600" y="5729079"/>
            <a:ext cx="9448800" cy="579646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algn="l" defTabSz="85725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0" indent="1588" algn="l" defTabSz="857250" rtl="0" eaLnBrk="0" fontAlgn="base" hangingPunct="0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		Note</a:t>
            </a:r>
          </a:p>
          <a:p>
            <a:pPr lvl="0"/>
            <a:r>
              <a:rPr lang="en-GB" dirty="0"/>
              <a:t>	*	Footnote 1</a:t>
            </a:r>
          </a:p>
          <a:p>
            <a:pPr lvl="0"/>
            <a:r>
              <a:rPr lang="en-GB" dirty="0"/>
              <a:t>	**	Footnote 2</a:t>
            </a:r>
          </a:p>
          <a:p>
            <a:pPr lvl="1"/>
            <a:r>
              <a:rPr lang="en-GB" dirty="0"/>
              <a:t>	Source:	Detailed information for sources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223838" y="6624638"/>
            <a:ext cx="15709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02-67EE-4A9A-A2D6-4658F9491A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Second heading/Topic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ool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_xp" hidden="1"/>
          <p:cNvSpPr>
            <a:spLocks noGrp="1" noChangeArrowheads="1"/>
          </p:cNvSpPr>
          <p:nvPr>
            <p:ph type="body" idx="4294967295" hasCustomPrompt="1"/>
            <p:custDataLst>
              <p:tags r:id="rId1"/>
            </p:custDataLst>
          </p:nvPr>
        </p:nvSpPr>
        <p:spPr>
          <a:xfrm>
            <a:off x="228600" y="1387475"/>
            <a:ext cx="9456738" cy="18281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GB" dirty="0"/>
              <a:t>Dieses </a:t>
            </a:r>
            <a:r>
              <a:rPr lang="en-GB" dirty="0" err="1"/>
              <a:t>Textfeld</a:t>
            </a:r>
            <a:r>
              <a:rPr lang="en-GB" dirty="0"/>
              <a:t> </a:t>
            </a:r>
            <a:r>
              <a:rPr lang="en-GB" dirty="0" err="1"/>
              <a:t>löschen</a:t>
            </a:r>
            <a:r>
              <a:rPr lang="en-GB" dirty="0"/>
              <a:t>!</a:t>
            </a:r>
          </a:p>
          <a:p>
            <a:pPr lvl="1"/>
            <a:r>
              <a:rPr lang="en-GB" dirty="0" err="1"/>
              <a:t>Gliederungsebene</a:t>
            </a:r>
            <a:r>
              <a:rPr lang="en-GB" dirty="0"/>
              <a:t> 1</a:t>
            </a:r>
          </a:p>
          <a:p>
            <a:pPr lvl="2"/>
            <a:r>
              <a:rPr lang="en-GB" dirty="0" err="1"/>
              <a:t>Gliederungsebene</a:t>
            </a:r>
            <a:r>
              <a:rPr lang="en-GB" dirty="0"/>
              <a:t> 2</a:t>
            </a:r>
          </a:p>
          <a:p>
            <a:pPr lvl="3"/>
            <a:r>
              <a:rPr lang="en-GB" dirty="0" err="1"/>
              <a:t>Gliederungsebene</a:t>
            </a:r>
            <a:r>
              <a:rPr lang="en-GB" dirty="0"/>
              <a:t> 3 </a:t>
            </a:r>
          </a:p>
          <a:p>
            <a:pPr lvl="4"/>
            <a:r>
              <a:rPr lang="en-GB" dirty="0" err="1"/>
              <a:t>Gliederungsebene</a:t>
            </a:r>
            <a:r>
              <a:rPr lang="en-GB" dirty="0"/>
              <a:t> 4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885217" cy="6858000"/>
            <a:chOff x="0" y="0"/>
            <a:chExt cx="9885217" cy="6858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8"/>
          <p:cNvGrpSpPr/>
          <p:nvPr/>
        </p:nvGrpSpPr>
        <p:grpSpPr>
          <a:xfrm>
            <a:off x="0" y="0"/>
            <a:ext cx="9885217" cy="6858000"/>
            <a:chOff x="0" y="0"/>
            <a:chExt cx="9885217" cy="6858000"/>
          </a:xfrm>
        </p:grpSpPr>
        <p:cxnSp>
          <p:nvCxnSpPr>
            <p:cNvPr id="10" name="Gerade Verbindung 9"/>
            <p:cNvCxnSpPr/>
            <p:nvPr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07849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55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.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Mintacím</a:t>
            </a:r>
            <a:r>
              <a:rPr lang="en-GB" dirty="0"/>
              <a:t> </a:t>
            </a:r>
            <a:r>
              <a:rPr lang="en-GB" dirty="0" err="1"/>
              <a:t>szerkesztése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1271048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033149"/>
            <a:ext cx="5259288" cy="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1"/>
          <p:cNvGrpSpPr/>
          <p:nvPr/>
        </p:nvGrpSpPr>
        <p:grpSpPr>
          <a:xfrm>
            <a:off x="223838" y="3180747"/>
            <a:ext cx="4531043" cy="1200879"/>
            <a:chOff x="2456315" y="3803536"/>
            <a:chExt cx="4718135" cy="775726"/>
          </a:xfrm>
        </p:grpSpPr>
        <p:sp>
          <p:nvSpPr>
            <p:cNvPr id="7" name="Parallelogramm 2"/>
            <p:cNvSpPr/>
            <p:nvPr>
              <p:custDataLst>
                <p:tags r:id="rId1"/>
              </p:custDataLst>
            </p:nvPr>
          </p:nvSpPr>
          <p:spPr bwMode="auto">
            <a:xfrm>
              <a:off x="2456315" y="4230441"/>
              <a:ext cx="2973711" cy="348821"/>
            </a:xfrm>
            <a:prstGeom prst="parallelogram">
              <a:avLst/>
            </a:prstGeom>
            <a:solidFill>
              <a:srgbClr val="008C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None/>
                <a:tabLst/>
              </a:pPr>
              <a:endParaRPr kumimoji="0" lang="en-GB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8179" y="3803536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>
                <a:spcBef>
                  <a:spcPct val="40000"/>
                </a:spcBef>
              </a:pPr>
              <a:r>
                <a:rPr lang="en-GB" sz="3600" b="0" noProof="0" dirty="0">
                  <a:solidFill>
                    <a:schemeClr val="accent1"/>
                  </a:solidFill>
                  <a:latin typeface="Corporate E Demi" pitchFamily="2" charset="0"/>
                </a:rPr>
                <a:t>Steering</a:t>
              </a:r>
              <a:r>
                <a:rPr lang="en-GB" sz="3600" b="0" dirty="0">
                  <a:solidFill>
                    <a:schemeClr val="accent1"/>
                  </a:solidFill>
                  <a:latin typeface="Corporate E Demi" pitchFamily="2" charset="0"/>
                </a:rPr>
                <a:t> Business</a:t>
              </a:r>
            </a:p>
          </p:txBody>
        </p:sp>
        <p:sp>
          <p:nvSpPr>
            <p:cNvPr id="9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48179" y="4203818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>
                <a:spcBef>
                  <a:spcPct val="40000"/>
                </a:spcBef>
              </a:pPr>
              <a:r>
                <a:rPr lang="en-GB" sz="3600" b="0" noProof="0" dirty="0">
                  <a:solidFill>
                    <a:schemeClr val="bg1"/>
                  </a:solidFill>
                  <a:latin typeface="Corporate E" pitchFamily="2" charset="0"/>
                </a:rPr>
                <a:t>Successfully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516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23935"/>
            <a:ext cx="4239175" cy="221909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3686853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80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28600" y="457200"/>
            <a:ext cx="94488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2" hasCustomPrompt="1"/>
            <p:custDataLst>
              <p:tags r:id="rId2"/>
            </p:custDataLst>
          </p:nvPr>
        </p:nvSpPr>
        <p:spPr>
          <a:xfrm>
            <a:off x="228601" y="1387475"/>
            <a:ext cx="4641574" cy="47601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49079" y="1387475"/>
            <a:ext cx="4628322" cy="182819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dirty="0"/>
              <a:t>Click to add text here</a:t>
            </a:r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4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327-D66F-4C6F-92B6-F31C39A062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 marL="0" marR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dirty="0"/>
              <a:t>Second heading/Topic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c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28600" y="3108689"/>
            <a:ext cx="9448800" cy="762000"/>
          </a:xfrm>
        </p:spPr>
        <p:txBody>
          <a:bodyPr anchor="ctr"/>
          <a:lstStyle>
            <a:lvl1pPr algn="ctr">
              <a:defRPr sz="6500"/>
            </a:lvl1pPr>
          </a:lstStyle>
          <a:p>
            <a:r>
              <a:rPr lang="en-GB" dirty="0"/>
              <a:t>Spacer sheet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ool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_xp" hidden="1"/>
          <p:cNvSpPr>
            <a:spLocks noGrp="1" noChangeArrowheads="1"/>
          </p:cNvSpPr>
          <p:nvPr>
            <p:ph type="body" idx="4294967295" hasCustomPrompt="1"/>
            <p:custDataLst>
              <p:tags r:id="rId1"/>
            </p:custDataLst>
          </p:nvPr>
        </p:nvSpPr>
        <p:spPr>
          <a:xfrm>
            <a:off x="228600" y="1387475"/>
            <a:ext cx="9456738" cy="18281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GB" dirty="0"/>
              <a:t>Dieses </a:t>
            </a:r>
            <a:r>
              <a:rPr lang="en-GB" dirty="0" err="1"/>
              <a:t>Textfeld</a:t>
            </a:r>
            <a:r>
              <a:rPr lang="en-GB" dirty="0"/>
              <a:t> </a:t>
            </a:r>
            <a:r>
              <a:rPr lang="en-GB" dirty="0" err="1"/>
              <a:t>löschen</a:t>
            </a:r>
            <a:r>
              <a:rPr lang="en-GB" dirty="0"/>
              <a:t>!</a:t>
            </a:r>
          </a:p>
          <a:p>
            <a:pPr lvl="1"/>
            <a:r>
              <a:rPr lang="en-GB" dirty="0" err="1"/>
              <a:t>Gliederungsebene</a:t>
            </a:r>
            <a:r>
              <a:rPr lang="en-GB" dirty="0"/>
              <a:t> 1</a:t>
            </a:r>
          </a:p>
          <a:p>
            <a:pPr lvl="2"/>
            <a:r>
              <a:rPr lang="en-GB" dirty="0" err="1"/>
              <a:t>Gliederungsebene</a:t>
            </a:r>
            <a:r>
              <a:rPr lang="en-GB" dirty="0"/>
              <a:t> 2</a:t>
            </a:r>
          </a:p>
          <a:p>
            <a:pPr lvl="3"/>
            <a:r>
              <a:rPr lang="en-GB" dirty="0" err="1"/>
              <a:t>Gliederungsebene</a:t>
            </a:r>
            <a:r>
              <a:rPr lang="en-GB" dirty="0"/>
              <a:t> 3 </a:t>
            </a:r>
          </a:p>
          <a:p>
            <a:pPr lvl="4"/>
            <a:r>
              <a:rPr lang="en-GB" dirty="0" err="1"/>
              <a:t>Gliederungsebene</a:t>
            </a:r>
            <a:r>
              <a:rPr lang="en-GB" dirty="0"/>
              <a:t> 4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885217" cy="6858000"/>
            <a:chOff x="0" y="0"/>
            <a:chExt cx="9885217" cy="6858000"/>
          </a:xfrm>
        </p:grpSpPr>
        <p:cxnSp>
          <p:nvCxnSpPr>
            <p:cNvPr id="6" name="Gerade Verbindung 5"/>
            <p:cNvCxnSpPr/>
            <p:nvPr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8"/>
          <p:cNvGrpSpPr/>
          <p:nvPr/>
        </p:nvGrpSpPr>
        <p:grpSpPr>
          <a:xfrm>
            <a:off x="0" y="0"/>
            <a:ext cx="9885217" cy="6858000"/>
            <a:chOff x="0" y="0"/>
            <a:chExt cx="9885217" cy="6858000"/>
          </a:xfrm>
        </p:grpSpPr>
        <p:cxnSp>
          <p:nvCxnSpPr>
            <p:cNvPr id="10" name="Gerade Verbindung 9"/>
            <p:cNvCxnSpPr/>
            <p:nvPr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.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2158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3" name="Objektum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Mintacím</a:t>
            </a:r>
            <a:r>
              <a:rPr lang="en-GB" dirty="0"/>
              <a:t> </a:t>
            </a:r>
            <a:r>
              <a:rPr lang="en-GB" dirty="0" err="1"/>
              <a:t>szerkesztése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30188" y="230400"/>
            <a:ext cx="843375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4097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033149"/>
            <a:ext cx="5259288" cy="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7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25.xml"/><Relationship Id="rId18" Type="http://schemas.openxmlformats.org/officeDocument/2006/relationships/image" Target="../media/image8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7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48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81245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72" imgH="572" progId="TCLayout.ActiveDocument.1">
                  <p:embed/>
                </p:oleObj>
              </mc:Choice>
              <mc:Fallback>
                <p:oleObj name="think-cell Slide" r:id="rId19" imgW="572" imgH="572" progId="TCLayout.ActiveDocument.1">
                  <p:embed/>
                  <p:pic>
                    <p:nvPicPr>
                      <p:cNvPr id="2" name="Objektum 1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228600" y="1219200"/>
            <a:ext cx="944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>
              <a:defRPr/>
            </a:pPr>
            <a:endParaRPr lang="en-GB" dirty="0"/>
          </a:p>
        </p:txBody>
      </p:sp>
      <p:sp>
        <p:nvSpPr>
          <p:cNvPr id="1030" name="Rectangle 40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28600" y="1387475"/>
            <a:ext cx="9456738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GB" dirty="0" err="1"/>
              <a:t>Standardtextfeld</a:t>
            </a:r>
            <a:endParaRPr lang="en-GB" dirty="0"/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" y="6624638"/>
            <a:ext cx="45236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3838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VCT_Marker_ID_11" hidden="1"/>
          <p:cNvSpPr/>
          <p:nvPr>
            <p:custDataLst>
              <p:tags r:id="rId17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5" r:id="rId8"/>
    <p:sldLayoutId id="2147483683" r:id="rId9"/>
    <p:sldLayoutId id="2147483684" r:id="rId10"/>
    <p:sldLayoutId id="2147483703" r:id="rId11"/>
    <p:sldLayoutId id="2147483724" r:id="rId12"/>
    <p:sldLayoutId id="2147483725" r:id="rId13"/>
  </p:sldLayoutIdLst>
  <p:hf sldNum="0" hdr="0" ftr="0" dt="0"/>
  <p:txStyles>
    <p:titleStyle>
      <a:lvl1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None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1889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2pPr>
      <a:lvl3pPr marL="379413" indent="-188913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3pPr>
      <a:lvl4pPr marL="571500" indent="-19050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4pPr>
      <a:lvl5pPr marL="7604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5pPr>
      <a:lvl6pPr marL="12176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3003139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2" name="Objektum 1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3781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228600" y="1219200"/>
            <a:ext cx="944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>
              <a:buClr>
                <a:srgbClr val="008CC8"/>
              </a:buCl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40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28600" y="1387475"/>
            <a:ext cx="9456738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GB" noProof="0" dirty="0" err="1"/>
              <a:t>Standardtextfeld</a:t>
            </a:r>
            <a:endParaRPr lang="en-GB" noProof="0" dirty="0"/>
          </a:p>
          <a:p>
            <a:pPr lvl="1"/>
            <a:r>
              <a:rPr lang="en-GB" noProof="0" dirty="0"/>
              <a:t>First level</a:t>
            </a:r>
          </a:p>
          <a:p>
            <a:pPr lvl="2"/>
            <a:r>
              <a:rPr lang="en-GB" noProof="0" dirty="0"/>
              <a:t>Second level</a:t>
            </a:r>
          </a:p>
          <a:p>
            <a:pPr lvl="3"/>
            <a:r>
              <a:rPr lang="en-GB" noProof="0" dirty="0"/>
              <a:t>Third level</a:t>
            </a:r>
          </a:p>
          <a:p>
            <a:pPr lvl="4"/>
            <a:r>
              <a:rPr lang="en-GB" noProof="0" dirty="0"/>
              <a:t>Fourth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" y="6624638"/>
            <a:ext cx="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3838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VCT_Marker_ID_11" hidden="1"/>
          <p:cNvSpPr/>
          <p:nvPr>
            <p:custDataLst>
              <p:tags r:id="rId15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>
              <a:buClr>
                <a:srgbClr val="008CC8"/>
              </a:buClr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789985" y="6624638"/>
            <a:ext cx="18921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85725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000" dirty="0">
                <a:solidFill>
                  <a:srgbClr val="008CC8"/>
                </a:solidFill>
              </a:rPr>
              <a:t>© IFUA Horváth &amp; Partners</a:t>
            </a:r>
          </a:p>
        </p:txBody>
      </p:sp>
    </p:spTree>
    <p:extLst>
      <p:ext uri="{BB962C8B-B14F-4D97-AF65-F5344CB8AC3E}">
        <p14:creationId xmlns:p14="http://schemas.microsoft.com/office/powerpoint/2010/main" val="11510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None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1889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2pPr>
      <a:lvl3pPr marL="379413" indent="-188913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3pPr>
      <a:lvl4pPr marL="571500" indent="-19050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4pPr>
      <a:lvl5pPr marL="7604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5pPr>
      <a:lvl6pPr marL="12176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72" imgH="572" progId="TCLayout.ActiveDocument.1">
                  <p:embed/>
                </p:oleObj>
              </mc:Choice>
              <mc:Fallback>
                <p:oleObj name="think-cell Slide" r:id="rId18" imgW="572" imgH="572" progId="TCLayout.ActiveDocument.1">
                  <p:embed/>
                  <p:pic>
                    <p:nvPicPr>
                      <p:cNvPr id="2" name="Objektum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228600" y="1219200"/>
            <a:ext cx="944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>
              <a:defRPr/>
            </a:pPr>
            <a:endParaRPr lang="en-GB" dirty="0"/>
          </a:p>
        </p:txBody>
      </p:sp>
      <p:sp>
        <p:nvSpPr>
          <p:cNvPr id="1030" name="Rectangle 40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28600" y="1387475"/>
            <a:ext cx="9456738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GB" dirty="0" err="1"/>
              <a:t>Standardtextfeld</a:t>
            </a:r>
            <a:endParaRPr lang="en-GB" dirty="0"/>
          </a:p>
          <a:p>
            <a:pPr lvl="1"/>
            <a:r>
              <a:rPr lang="en-GB" dirty="0"/>
              <a:t>First level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7700" y="6624638"/>
            <a:ext cx="45236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3838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VCT_Marker_ID_11" hidden="1"/>
          <p:cNvSpPr/>
          <p:nvPr>
            <p:custDataLst>
              <p:tags r:id="rId16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789985" y="6624638"/>
            <a:ext cx="18921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85725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000" dirty="0">
                <a:solidFill>
                  <a:schemeClr val="accent1"/>
                </a:solidFill>
              </a:rPr>
              <a:t>© IFUA </a:t>
            </a:r>
            <a:r>
              <a:rPr lang="en-GB" sz="1000" noProof="0" dirty="0">
                <a:solidFill>
                  <a:schemeClr val="accent1"/>
                </a:solidFill>
              </a:rPr>
              <a:t>Horváth</a:t>
            </a:r>
            <a:r>
              <a:rPr lang="en-GB" sz="1000" dirty="0">
                <a:solidFill>
                  <a:schemeClr val="accent1"/>
                </a:solidFill>
              </a:rPr>
              <a:t> &amp; Partners</a:t>
            </a:r>
          </a:p>
        </p:txBody>
      </p:sp>
    </p:spTree>
    <p:extLst>
      <p:ext uri="{BB962C8B-B14F-4D97-AF65-F5344CB8AC3E}">
        <p14:creationId xmlns:p14="http://schemas.microsoft.com/office/powerpoint/2010/main" val="30939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None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1889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2pPr>
      <a:lvl3pPr marL="379413" indent="-188913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3pPr>
      <a:lvl4pPr marL="571500" indent="-19050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4pPr>
      <a:lvl5pPr marL="7604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5pPr>
      <a:lvl6pPr marL="12176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q6-7yNVJ3YE" TargetMode="External"/><Relationship Id="rId5" Type="http://schemas.openxmlformats.org/officeDocument/2006/relationships/image" Target="../media/image62.png"/><Relationship Id="rId4" Type="http://schemas.openxmlformats.org/officeDocument/2006/relationships/hyperlink" Target="https://www.facebook.com/ttkbudapes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6.xml"/><Relationship Id="rId1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1.png"/><Relationship Id="rId17" Type="http://schemas.openxmlformats.org/officeDocument/2006/relationships/customXml" Target="../ink/ink8.xml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4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8" y="0"/>
            <a:ext cx="99218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427" y="645695"/>
            <a:ext cx="4450426" cy="6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527" tIns="42764" rIns="85527" bIns="42764"/>
          <a:lstStyle>
            <a:lvl1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1pPr>
            <a:lvl2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2pPr>
            <a:lvl3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3pPr>
            <a:lvl4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4pPr>
            <a:lvl5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9pPr>
          </a:lstStyle>
          <a:p>
            <a:pPr eaLnBrk="1"/>
            <a:r>
              <a:rPr lang="hu-HU" altLang="hu-HU" sz="4100" b="1" spc="500" dirty="0" err="1">
                <a:solidFill>
                  <a:srgbClr val="0000FF"/>
                </a:solidFill>
              </a:rPr>
              <a:t>Fotokatalizátorok</a:t>
            </a:r>
            <a:r>
              <a:rPr lang="hu-HU" altLang="hu-HU" sz="4100" b="1" spc="500" dirty="0">
                <a:solidFill>
                  <a:srgbClr val="0000FF"/>
                </a:solidFill>
              </a:rPr>
              <a:t> </a:t>
            </a:r>
            <a:br>
              <a:rPr lang="hu-HU" altLang="hu-HU" sz="4100" b="1" spc="500" dirty="0">
                <a:solidFill>
                  <a:srgbClr val="0000FF"/>
                </a:solidFill>
              </a:rPr>
            </a:br>
            <a:r>
              <a:rPr lang="hu-HU" altLang="hu-HU" sz="4100" b="1" spc="500" dirty="0" err="1">
                <a:solidFill>
                  <a:srgbClr val="0000FF"/>
                </a:solidFill>
              </a:rPr>
              <a:t>Redox</a:t>
            </a:r>
            <a:r>
              <a:rPr lang="hu-HU" altLang="hu-HU" sz="4100" b="1" spc="500" dirty="0">
                <a:solidFill>
                  <a:srgbClr val="0000FF"/>
                </a:solidFill>
              </a:rPr>
              <a:t> Erősségének </a:t>
            </a:r>
            <a:br>
              <a:rPr lang="hu-HU" altLang="hu-HU" sz="4100" b="1" spc="500" dirty="0">
                <a:solidFill>
                  <a:srgbClr val="0000FF"/>
                </a:solidFill>
              </a:rPr>
            </a:br>
            <a:r>
              <a:rPr lang="hu-HU" altLang="hu-HU" sz="4100" b="1" spc="500" dirty="0">
                <a:solidFill>
                  <a:srgbClr val="0000FF"/>
                </a:solidFill>
              </a:rPr>
              <a:t>Becslése</a:t>
            </a:r>
            <a:endParaRPr lang="en-IE" altLang="hu-HU" sz="4100" b="1" spc="500" dirty="0">
              <a:solidFill>
                <a:srgbClr val="0000FF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15" y="4995863"/>
            <a:ext cx="1690364" cy="1690364"/>
          </a:xfrm>
          <a:prstGeom prst="rect">
            <a:avLst/>
          </a:prstGeom>
        </p:spPr>
      </p:pic>
      <p:pic>
        <p:nvPicPr>
          <p:cNvPr id="5" name="Kép 4" descr="A képen Betűtípus, Grafika, embléma, szöveg látható&#10;&#10;Automatikusan generált leírás">
            <a:extLst>
              <a:ext uri="{FF2B5EF4-FFF2-40B4-BE49-F238E27FC236}">
                <a16:creationId xmlns:a16="http://schemas.microsoft.com/office/drawing/2014/main" id="{FE29536A-A368-D5BD-EA2A-C465CC3D2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00" y="5325999"/>
            <a:ext cx="2943173" cy="102616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891756" y="173551"/>
            <a:ext cx="879284" cy="60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527" tIns="42764" rIns="85527" bIns="42764"/>
          <a:lstStyle>
            <a:lvl1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1pPr>
            <a:lvl2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2pPr>
            <a:lvl3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3pPr>
            <a:lvl4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4pPr>
            <a:lvl5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hu-HU" sz="1100" b="1" dirty="0">
                <a:solidFill>
                  <a:srgbClr val="148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Kutatás.</a:t>
            </a:r>
          </a:p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hu-HU" sz="1100" b="1" dirty="0">
                <a:solidFill>
                  <a:srgbClr val="148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Innováció.</a:t>
            </a:r>
          </a:p>
          <a:p>
            <a:pPr eaLnBrk="1">
              <a:lnSpc>
                <a:spcPct val="100000"/>
              </a:lnSpc>
              <a:spcBef>
                <a:spcPts val="0"/>
              </a:spcBef>
            </a:pPr>
            <a:r>
              <a:rPr lang="hu-HU" sz="1100" b="1" dirty="0">
                <a:solidFill>
                  <a:srgbClr val="148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Hatás.</a:t>
            </a:r>
            <a:endParaRPr lang="en-IE" altLang="hu-HU" sz="1100" b="1" dirty="0">
              <a:solidFill>
                <a:srgbClr val="148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126FE27-48E2-974E-2B66-7DD4F0FAD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615" y="230886"/>
            <a:ext cx="1902940" cy="4886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3673" y="5164173"/>
            <a:ext cx="1461553" cy="134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2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8EB2D-BD86-6F00-2B30-097F3364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8EE2F2-C291-932F-7D23-D44A3E4C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84A1B61-FFBB-4628-D7CA-04C6D0A4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1288197"/>
            <a:ext cx="9130168" cy="5544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0301806-E57D-1BED-557F-1F50B0EB2B68}"/>
              </a:ext>
            </a:extLst>
          </p:cNvPr>
          <p:cNvSpPr txBox="1"/>
          <p:nvPr/>
        </p:nvSpPr>
        <p:spPr>
          <a:xfrm>
            <a:off x="7752231" y="292610"/>
            <a:ext cx="141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E(M</a:t>
            </a:r>
            <a:r>
              <a:rPr lang="it-IT" sz="2400" baseline="30000" dirty="0">
                <a:solidFill>
                  <a:schemeClr val="accent1"/>
                </a:solidFill>
              </a:rPr>
              <a:t>+</a:t>
            </a:r>
            <a:r>
              <a:rPr lang="it-IT" sz="2400" dirty="0">
                <a:solidFill>
                  <a:schemeClr val="accent1"/>
                </a:solidFill>
              </a:rPr>
              <a:t>/M) </a:t>
            </a:r>
            <a:r>
              <a:rPr lang="it-IT" sz="2400" dirty="0">
                <a:solidFill>
                  <a:srgbClr val="ED7D31"/>
                </a:solidFill>
              </a:rPr>
              <a:t>E(M/M</a:t>
            </a:r>
            <a:r>
              <a:rPr lang="it-IT" sz="2400" baseline="30000" dirty="0">
                <a:solidFill>
                  <a:srgbClr val="ED7D31"/>
                </a:solidFill>
              </a:rPr>
              <a:t>−</a:t>
            </a:r>
            <a:r>
              <a:rPr lang="it-IT" sz="2400" dirty="0">
                <a:solidFill>
                  <a:srgbClr val="ED7D31"/>
                </a:solidFill>
              </a:rPr>
              <a:t>)</a:t>
            </a:r>
            <a:r>
              <a:rPr lang="it-IT" sz="2400" dirty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5674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E7F1F-94EE-3154-9F09-886B77B2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512D6C-3D98-4A8B-C35A-8B054FB2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DA2A95-96EA-1038-0457-1CE9DF1A0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56" y="1470430"/>
            <a:ext cx="6995844" cy="424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F4CAA87-DC86-B9B3-C0B3-F5AFC936B26E}"/>
              </a:ext>
            </a:extLst>
          </p:cNvPr>
          <p:cNvSpPr txBox="1"/>
          <p:nvPr/>
        </p:nvSpPr>
        <p:spPr>
          <a:xfrm>
            <a:off x="7752231" y="292610"/>
            <a:ext cx="141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E(M</a:t>
            </a:r>
            <a:r>
              <a:rPr lang="it-IT" sz="2400" baseline="30000" dirty="0">
                <a:solidFill>
                  <a:schemeClr val="accent1"/>
                </a:solidFill>
              </a:rPr>
              <a:t>+</a:t>
            </a:r>
            <a:r>
              <a:rPr lang="it-IT" sz="2400" dirty="0">
                <a:solidFill>
                  <a:schemeClr val="accent1"/>
                </a:solidFill>
              </a:rPr>
              <a:t>/M) </a:t>
            </a:r>
            <a:r>
              <a:rPr lang="it-IT" sz="2400" dirty="0">
                <a:solidFill>
                  <a:srgbClr val="ED7D31"/>
                </a:solidFill>
              </a:rPr>
              <a:t>E(M/M</a:t>
            </a:r>
            <a:r>
              <a:rPr lang="it-IT" sz="2400" baseline="30000" dirty="0">
                <a:solidFill>
                  <a:srgbClr val="ED7D31"/>
                </a:solidFill>
              </a:rPr>
              <a:t>−</a:t>
            </a:r>
            <a:r>
              <a:rPr lang="it-IT" sz="2400" dirty="0">
                <a:solidFill>
                  <a:srgbClr val="ED7D31"/>
                </a:solidFill>
              </a:rPr>
              <a:t>)</a:t>
            </a:r>
            <a:r>
              <a:rPr lang="it-IT" sz="2400" dirty="0"/>
              <a:t> </a:t>
            </a:r>
            <a:endParaRPr lang="hu-HU" sz="24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2C5F0777-C15D-EF8B-82CC-0D189C349C2A}"/>
              </a:ext>
            </a:extLst>
          </p:cNvPr>
          <p:cNvSpPr/>
          <p:nvPr/>
        </p:nvSpPr>
        <p:spPr>
          <a:xfrm>
            <a:off x="60854" y="1470430"/>
            <a:ext cx="5831441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javítani?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 korreláció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szisztematikus hiba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Ø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jellemzően </a:t>
            </a:r>
            <a:b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alul becslés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8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B7B37-863F-B09A-DB4A-F40ABF4C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921FC-99FB-C0DA-DA4B-BA003213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0200AF-C31C-ED7A-DB6F-7B9295C90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56" y="1470430"/>
            <a:ext cx="6995844" cy="424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854CF60-E39C-EB2E-5786-16349A14D5D0}"/>
              </a:ext>
            </a:extLst>
          </p:cNvPr>
          <p:cNvSpPr txBox="1"/>
          <p:nvPr/>
        </p:nvSpPr>
        <p:spPr>
          <a:xfrm>
            <a:off x="7752231" y="292610"/>
            <a:ext cx="141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E(M</a:t>
            </a:r>
            <a:r>
              <a:rPr lang="it-IT" sz="2400" baseline="30000" dirty="0">
                <a:solidFill>
                  <a:schemeClr val="accent1"/>
                </a:solidFill>
              </a:rPr>
              <a:t>+</a:t>
            </a:r>
            <a:r>
              <a:rPr lang="it-IT" sz="2400" dirty="0">
                <a:solidFill>
                  <a:schemeClr val="accent1"/>
                </a:solidFill>
              </a:rPr>
              <a:t>/M) </a:t>
            </a:r>
            <a:r>
              <a:rPr lang="it-IT" sz="2400" dirty="0">
                <a:solidFill>
                  <a:srgbClr val="ED7D31"/>
                </a:solidFill>
              </a:rPr>
              <a:t>E(M/M</a:t>
            </a:r>
            <a:r>
              <a:rPr lang="it-IT" sz="2400" baseline="30000" dirty="0">
                <a:solidFill>
                  <a:srgbClr val="ED7D31"/>
                </a:solidFill>
              </a:rPr>
              <a:t>−</a:t>
            </a:r>
            <a:r>
              <a:rPr lang="it-IT" sz="2400" dirty="0">
                <a:solidFill>
                  <a:srgbClr val="ED7D31"/>
                </a:solidFill>
              </a:rPr>
              <a:t>)</a:t>
            </a:r>
            <a:r>
              <a:rPr lang="it-IT" sz="2400" dirty="0"/>
              <a:t> </a:t>
            </a:r>
            <a:endParaRPr lang="hu-HU" sz="24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D4D0981-B7E2-2881-4642-C28100D91D19}"/>
              </a:ext>
            </a:extLst>
          </p:cNvPr>
          <p:cNvSpPr/>
          <p:nvPr/>
        </p:nvSpPr>
        <p:spPr>
          <a:xfrm>
            <a:off x="60854" y="1470430"/>
            <a:ext cx="5831441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javítani?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 korreláció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szisztematikus hiba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konstans eltolás</a:t>
            </a:r>
          </a:p>
        </p:txBody>
      </p:sp>
    </p:spTree>
    <p:extLst>
      <p:ext uri="{BB962C8B-B14F-4D97-AF65-F5344CB8AC3E}">
        <p14:creationId xmlns:p14="http://schemas.microsoft.com/office/powerpoint/2010/main" val="186742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28D2C-8812-7E15-41D3-8995E7AE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1D00B-8D86-45A0-DF07-31063981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8DCD687-9495-7058-79AC-6C1B47C6C223}"/>
              </a:ext>
            </a:extLst>
          </p:cNvPr>
          <p:cNvSpPr txBox="1"/>
          <p:nvPr/>
        </p:nvSpPr>
        <p:spPr>
          <a:xfrm>
            <a:off x="7752231" y="292610"/>
            <a:ext cx="141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E(M</a:t>
            </a:r>
            <a:r>
              <a:rPr lang="it-IT" sz="2400" baseline="30000" dirty="0">
                <a:solidFill>
                  <a:schemeClr val="accent1"/>
                </a:solidFill>
              </a:rPr>
              <a:t>+</a:t>
            </a:r>
            <a:r>
              <a:rPr lang="it-IT" sz="2400" dirty="0">
                <a:solidFill>
                  <a:schemeClr val="accent1"/>
                </a:solidFill>
              </a:rPr>
              <a:t>/M) </a:t>
            </a:r>
            <a:r>
              <a:rPr lang="it-IT" sz="2400" dirty="0">
                <a:solidFill>
                  <a:srgbClr val="ED7D31"/>
                </a:solidFill>
              </a:rPr>
              <a:t>E(M/M</a:t>
            </a:r>
            <a:r>
              <a:rPr lang="it-IT" sz="2400" baseline="30000" dirty="0">
                <a:solidFill>
                  <a:srgbClr val="ED7D31"/>
                </a:solidFill>
              </a:rPr>
              <a:t>−</a:t>
            </a:r>
            <a:r>
              <a:rPr lang="it-IT" sz="2400" dirty="0">
                <a:solidFill>
                  <a:srgbClr val="ED7D31"/>
                </a:solidFill>
              </a:rPr>
              <a:t>)</a:t>
            </a:r>
            <a:r>
              <a:rPr lang="it-IT" sz="2400" dirty="0"/>
              <a:t> </a:t>
            </a:r>
            <a:endParaRPr lang="hu-HU" sz="24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7EA522D-4821-A28B-427B-724332E25DA5}"/>
              </a:ext>
            </a:extLst>
          </p:cNvPr>
          <p:cNvSpPr/>
          <p:nvPr/>
        </p:nvSpPr>
        <p:spPr>
          <a:xfrm>
            <a:off x="60854" y="1470430"/>
            <a:ext cx="5831441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javítani?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 korreláció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szisztematikus hiba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konstans eltolás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AC05622-023D-BFFD-9208-CEE3030A0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91" y="2940974"/>
            <a:ext cx="3885065" cy="389192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85EF67F-D694-DA75-ED91-7DD05C56A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4" y="3160897"/>
            <a:ext cx="3662303" cy="3672000"/>
          </a:xfrm>
          <a:prstGeom prst="rect">
            <a:avLst/>
          </a:prstGeom>
        </p:spPr>
      </p:pic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93430BDD-9F52-E339-151F-7A03DC4FE72D}"/>
              </a:ext>
            </a:extLst>
          </p:cNvPr>
          <p:cNvSpPr/>
          <p:nvPr/>
        </p:nvSpPr>
        <p:spPr>
          <a:xfrm>
            <a:off x="4951091" y="4501452"/>
            <a:ext cx="837626" cy="7709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1227301-D69D-DE9B-183D-FBD1C5A24AC7}"/>
              </a:ext>
            </a:extLst>
          </p:cNvPr>
          <p:cNvSpPr/>
          <p:nvPr/>
        </p:nvSpPr>
        <p:spPr>
          <a:xfrm>
            <a:off x="8528330" y="5302389"/>
            <a:ext cx="926222" cy="209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87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DCB0-854E-5CB1-6FB7-233BD6C7D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2E35DB-2F9F-2D30-D617-A2F65D15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875E0E4-D215-52DC-B5F3-4A12241D6AEC}"/>
              </a:ext>
            </a:extLst>
          </p:cNvPr>
          <p:cNvSpPr txBox="1"/>
          <p:nvPr/>
        </p:nvSpPr>
        <p:spPr>
          <a:xfrm>
            <a:off x="7752231" y="292610"/>
            <a:ext cx="141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E(M</a:t>
            </a:r>
            <a:r>
              <a:rPr lang="it-IT" sz="2400" baseline="30000" dirty="0">
                <a:solidFill>
                  <a:schemeClr val="accent1"/>
                </a:solidFill>
              </a:rPr>
              <a:t>+</a:t>
            </a:r>
            <a:r>
              <a:rPr lang="it-IT" sz="2400" dirty="0">
                <a:solidFill>
                  <a:schemeClr val="accent1"/>
                </a:solidFill>
              </a:rPr>
              <a:t>/M) </a:t>
            </a:r>
            <a:r>
              <a:rPr lang="it-IT" sz="2400" dirty="0">
                <a:solidFill>
                  <a:srgbClr val="ED7D31"/>
                </a:solidFill>
              </a:rPr>
              <a:t>E(M/M</a:t>
            </a:r>
            <a:r>
              <a:rPr lang="it-IT" sz="2400" baseline="30000" dirty="0">
                <a:solidFill>
                  <a:srgbClr val="ED7D31"/>
                </a:solidFill>
              </a:rPr>
              <a:t>−</a:t>
            </a:r>
            <a:r>
              <a:rPr lang="it-IT" sz="2400" dirty="0">
                <a:solidFill>
                  <a:srgbClr val="ED7D31"/>
                </a:solidFill>
              </a:rPr>
              <a:t>)</a:t>
            </a:r>
            <a:r>
              <a:rPr lang="it-IT" sz="2400" dirty="0"/>
              <a:t> </a:t>
            </a:r>
            <a:endParaRPr lang="hu-HU" sz="24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67C7D57-900D-31F5-C7EF-ECA67B7BA2D5}"/>
              </a:ext>
            </a:extLst>
          </p:cNvPr>
          <p:cNvSpPr/>
          <p:nvPr/>
        </p:nvSpPr>
        <p:spPr>
          <a:xfrm>
            <a:off x="60854" y="1470430"/>
            <a:ext cx="5831441" cy="354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 javítani?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 korreláció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szisztematikus hiba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konstans eltolás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Lineáris korrekció?</a:t>
            </a:r>
          </a:p>
          <a:p>
            <a:pPr marL="742950" lvl="1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minimális javulás</a:t>
            </a:r>
          </a:p>
          <a:p>
            <a:pPr marL="742950" lvl="1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 paraméter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B6384D4-9711-72D3-45C8-9C2BE5BE5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87" y="2760681"/>
            <a:ext cx="3449908" cy="3456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071A5A6-1D0D-1F4D-2963-885368234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23" y="2742681"/>
            <a:ext cx="3482777" cy="3492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ED2387B8-77B0-D1D6-1681-78859E07AC7A}"/>
              </a:ext>
            </a:extLst>
          </p:cNvPr>
          <p:cNvSpPr txBox="1"/>
          <p:nvPr/>
        </p:nvSpPr>
        <p:spPr>
          <a:xfrm>
            <a:off x="7244112" y="2390602"/>
            <a:ext cx="2290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lineáris korrekció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869CEEC4-8CC1-AE43-645A-46D5F0D9E673}"/>
              </a:ext>
            </a:extLst>
          </p:cNvPr>
          <p:cNvSpPr/>
          <p:nvPr/>
        </p:nvSpPr>
        <p:spPr>
          <a:xfrm>
            <a:off x="5940597" y="4241460"/>
            <a:ext cx="657019" cy="7709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B5AC3B-5044-053E-7C8F-ECA3A456CB08}"/>
              </a:ext>
            </a:extLst>
          </p:cNvPr>
          <p:cNvSpPr txBox="1"/>
          <p:nvPr/>
        </p:nvSpPr>
        <p:spPr>
          <a:xfrm>
            <a:off x="8183661" y="3013501"/>
            <a:ext cx="168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~0.2 V az oldószermodell hibája (ismert)</a:t>
            </a:r>
          </a:p>
        </p:txBody>
      </p:sp>
    </p:spTree>
    <p:extLst>
      <p:ext uri="{BB962C8B-B14F-4D97-AF65-F5344CB8AC3E}">
        <p14:creationId xmlns:p14="http://schemas.microsoft.com/office/powerpoint/2010/main" val="415516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3787-D70A-00DE-2C3D-BB0C2317D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96F78E-2DF7-1EBB-D2B0-EA2E3D02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A35E857-CD63-6D3B-DA7C-34E38A066706}"/>
              </a:ext>
            </a:extLst>
          </p:cNvPr>
          <p:cNvSpPr txBox="1"/>
          <p:nvPr/>
        </p:nvSpPr>
        <p:spPr>
          <a:xfrm>
            <a:off x="7752231" y="292610"/>
            <a:ext cx="141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</a:rPr>
              <a:t>E(M</a:t>
            </a:r>
            <a:r>
              <a:rPr lang="it-IT" sz="2400" baseline="30000" dirty="0">
                <a:solidFill>
                  <a:schemeClr val="accent1"/>
                </a:solidFill>
              </a:rPr>
              <a:t>+</a:t>
            </a:r>
            <a:r>
              <a:rPr lang="it-IT" sz="2400" dirty="0">
                <a:solidFill>
                  <a:schemeClr val="accent1"/>
                </a:solidFill>
              </a:rPr>
              <a:t>/M) </a:t>
            </a:r>
            <a:r>
              <a:rPr lang="it-IT" sz="2400" dirty="0">
                <a:solidFill>
                  <a:srgbClr val="ED7D31"/>
                </a:solidFill>
              </a:rPr>
              <a:t>E(M/M</a:t>
            </a:r>
            <a:r>
              <a:rPr lang="it-IT" sz="2400" baseline="30000" dirty="0">
                <a:solidFill>
                  <a:srgbClr val="ED7D31"/>
                </a:solidFill>
              </a:rPr>
              <a:t>−</a:t>
            </a:r>
            <a:r>
              <a:rPr lang="it-IT" sz="2400" dirty="0">
                <a:solidFill>
                  <a:srgbClr val="ED7D31"/>
                </a:solidFill>
              </a:rPr>
              <a:t>)</a:t>
            </a:r>
            <a:r>
              <a:rPr lang="it-IT" sz="2400" dirty="0"/>
              <a:t> </a:t>
            </a:r>
            <a:endParaRPr lang="hu-HU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AFE44FD-9079-BC91-3DF2-98B9966337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9"/>
          <a:stretch/>
        </p:blipFill>
        <p:spPr>
          <a:xfrm>
            <a:off x="4969329" y="1840248"/>
            <a:ext cx="4936671" cy="489561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9AED72E-B263-BB15-1728-E61BF717F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>
          <a:xfrm>
            <a:off x="12620" y="1840248"/>
            <a:ext cx="4940380" cy="4895616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78D0FDB-B37A-4671-2860-8AE47909A1F1}"/>
              </a:ext>
            </a:extLst>
          </p:cNvPr>
          <p:cNvSpPr txBox="1"/>
          <p:nvPr/>
        </p:nvSpPr>
        <p:spPr>
          <a:xfrm>
            <a:off x="6266439" y="1386563"/>
            <a:ext cx="2899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lineáris korrekció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DD0E04D-5642-4D10-5D72-203E82AB44D3}"/>
              </a:ext>
            </a:extLst>
          </p:cNvPr>
          <p:cNvSpPr txBox="1"/>
          <p:nvPr/>
        </p:nvSpPr>
        <p:spPr>
          <a:xfrm>
            <a:off x="1073290" y="1378583"/>
            <a:ext cx="2660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nincs korrekció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D24ED47-D8C8-7FDB-9CFA-30822D410F40}"/>
              </a:ext>
            </a:extLst>
          </p:cNvPr>
          <p:cNvSpPr/>
          <p:nvPr/>
        </p:nvSpPr>
        <p:spPr>
          <a:xfrm>
            <a:off x="5086906" y="5000895"/>
            <a:ext cx="1686758" cy="1648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4785E21-BBEA-E4CA-E52F-B1E10FD4F79A}"/>
              </a:ext>
            </a:extLst>
          </p:cNvPr>
          <p:cNvSpPr/>
          <p:nvPr/>
        </p:nvSpPr>
        <p:spPr>
          <a:xfrm>
            <a:off x="114723" y="4996264"/>
            <a:ext cx="1686758" cy="1648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9A1B3C9C-9089-275C-92A7-A8FC3D621A15}"/>
              </a:ext>
            </a:extLst>
          </p:cNvPr>
          <p:cNvCxnSpPr>
            <a:cxnSpLocks/>
          </p:cNvCxnSpPr>
          <p:nvPr/>
        </p:nvCxnSpPr>
        <p:spPr bwMode="auto">
          <a:xfrm>
            <a:off x="4936020" y="1242000"/>
            <a:ext cx="0" cy="561600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557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7899-8744-1089-7511-4F29AF45B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903F4B-E180-CC05-C6F5-6D868906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68A815F-F8DF-AFA5-48F1-88F788F263BA}"/>
              </a:ext>
            </a:extLst>
          </p:cNvPr>
          <p:cNvSpPr/>
          <p:nvPr/>
        </p:nvSpPr>
        <p:spPr>
          <a:xfrm>
            <a:off x="60854" y="1470430"/>
            <a:ext cx="5831441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számítások</a:t>
            </a:r>
            <a:endParaRPr lang="en-US" sz="2000" b="1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nagyobb hibák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nagyobb funkcionál függés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 cikkünk: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E8DF47E-B6E7-F806-BAEB-7B760558901B}"/>
                  </a:ext>
                </a:extLst>
              </p:cNvPr>
              <p:cNvSpPr txBox="1"/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E8DF47E-B6E7-F806-BAEB-7B7605589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blipFill>
                <a:blip r:embed="rId2"/>
                <a:stretch>
                  <a:fillRect l="-1028" r="-294" b="-29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8161A2B2-79CA-02D0-4F15-34C51EBDA025}"/>
                  </a:ext>
                </a:extLst>
              </p:cNvPr>
              <p:cNvSpPr txBox="1"/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8161A2B2-79CA-02D0-4F15-34C51EBDA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blipFill>
                <a:blip r:embed="rId3"/>
                <a:stretch>
                  <a:fillRect l="-1028" r="-294" b="-30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3F885442-9530-AB66-9C9E-16EC5068B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1" y="3429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A5C7-B65B-47B7-1383-45C413C87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FC3677-09BD-4576-BE8A-27A6518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372DC2F-C865-3F85-F4D2-7B36BA55049C}"/>
              </a:ext>
            </a:extLst>
          </p:cNvPr>
          <p:cNvSpPr/>
          <p:nvPr/>
        </p:nvSpPr>
        <p:spPr>
          <a:xfrm>
            <a:off x="60854" y="1470430"/>
            <a:ext cx="5831441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Mérés:</a:t>
            </a:r>
            <a:endParaRPr lang="en-US" sz="20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abszorpciós és emissziós spektrumok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metszéspontból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csúcsmaximumok átlagolásával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rezgési finomszerkezetből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6E99BF1-F0F7-FCE9-7C86-E71A1E48BA2C}"/>
                  </a:ext>
                </a:extLst>
              </p:cNvPr>
              <p:cNvSpPr txBox="1"/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6E99BF1-F0F7-FCE9-7C86-E71A1E48B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blipFill>
                <a:blip r:embed="rId2"/>
                <a:stretch>
                  <a:fillRect l="-1028" r="-294" b="-29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B1E537F-F843-7237-C738-CC0735E8CA37}"/>
                  </a:ext>
                </a:extLst>
              </p:cNvPr>
              <p:cNvSpPr txBox="1"/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B1E537F-F843-7237-C738-CC0735E8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blipFill>
                <a:blip r:embed="rId3"/>
                <a:stretch>
                  <a:fillRect l="-1028" r="-294" b="-30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3: A. Schematic representation of the absorption and fluorescence... |  Download Scientific Diagram">
            <a:extLst>
              <a:ext uri="{FF2B5EF4-FFF2-40B4-BE49-F238E27FC236}">
                <a16:creationId xmlns:a16="http://schemas.microsoft.com/office/drawing/2014/main" id="{78F21851-3AF1-C592-E3B0-2437E9025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29276" y="1378788"/>
            <a:ext cx="404812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3: A. Schematic representation of the absorption and fluorescence... |  Download Scientific Diagram">
            <a:extLst>
              <a:ext uri="{FF2B5EF4-FFF2-40B4-BE49-F238E27FC236}">
                <a16:creationId xmlns:a16="http://schemas.microsoft.com/office/drawing/2014/main" id="{4DA8DEAE-D076-2BA8-E9AE-D8400D3E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9"/>
          <a:stretch/>
        </p:blipFill>
        <p:spPr bwMode="auto">
          <a:xfrm>
            <a:off x="1551095" y="3665903"/>
            <a:ext cx="38150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9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58BCE-650F-C370-5AC7-BE4342D89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706D89-2DE1-2AE5-F354-95E153ED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43546FC-FA79-04DF-D56D-281A3D6638AB}"/>
              </a:ext>
            </a:extLst>
          </p:cNvPr>
          <p:cNvSpPr/>
          <p:nvPr/>
        </p:nvSpPr>
        <p:spPr>
          <a:xfrm>
            <a:off x="60854" y="1470430"/>
            <a:ext cx="583144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Számolás:</a:t>
            </a:r>
            <a:endParaRPr lang="en-US" sz="20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nehezebb, közelítések kellenek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8EFCAF9-DE8D-B592-01DB-A227D1FD2149}"/>
                  </a:ext>
                </a:extLst>
              </p:cNvPr>
              <p:cNvSpPr txBox="1"/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8EFCAF9-DE8D-B592-01DB-A227D1FD2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blipFill>
                <a:blip r:embed="rId2"/>
                <a:stretch>
                  <a:fillRect l="-1028" r="-294" b="-29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46BC274-A7E6-D42F-D656-4AD1160B562E}"/>
                  </a:ext>
                </a:extLst>
              </p:cNvPr>
              <p:cNvSpPr txBox="1"/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46BC274-A7E6-D42F-D656-4AD1160B5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blipFill>
                <a:blip r:embed="rId3"/>
                <a:stretch>
                  <a:fillRect l="-1028" r="-294" b="-30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3: A. Schematic representation of the absorption and fluorescence... |  Download Scientific Diagram">
            <a:extLst>
              <a:ext uri="{FF2B5EF4-FFF2-40B4-BE49-F238E27FC236}">
                <a16:creationId xmlns:a16="http://schemas.microsoft.com/office/drawing/2014/main" id="{CB92BAF1-D7B9-5500-A446-C96CA81EE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9"/>
          <a:stretch/>
        </p:blipFill>
        <p:spPr bwMode="auto">
          <a:xfrm>
            <a:off x="352023" y="2976521"/>
            <a:ext cx="38150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8D7F18E-9827-F762-9157-0E3710260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630" y="3058201"/>
            <a:ext cx="4836401" cy="30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0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A8E1D-F9C9-D2D2-F49D-3B10655A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61DED4-30D6-A403-72DA-FA96C6D9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94473AA-5168-0F33-B762-0B3E228F365E}"/>
              </a:ext>
            </a:extLst>
          </p:cNvPr>
          <p:cNvSpPr/>
          <p:nvPr/>
        </p:nvSpPr>
        <p:spPr>
          <a:xfrm>
            <a:off x="60854" y="1470430"/>
            <a:ext cx="5831441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="1" baseline="-25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hu-HU" sz="2000" b="1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="1" baseline="-25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közelítés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vertikális gerjesztési energia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rutin TDDFT számítások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D9774D37-DBD4-6858-3C28-60A3BF0057F8}"/>
                  </a:ext>
                </a:extLst>
              </p:cNvPr>
              <p:cNvSpPr txBox="1"/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D9774D37-DBD4-6858-3C28-60A3BF005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blipFill>
                <a:blip r:embed="rId2"/>
                <a:stretch>
                  <a:fillRect l="-1028" r="-294" b="-29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6406EF9-3CCE-4166-D6D9-CDAB1570C7DE}"/>
                  </a:ext>
                </a:extLst>
              </p:cNvPr>
              <p:cNvSpPr txBox="1"/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6406EF9-3CCE-4166-D6D9-CDAB1570C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blipFill>
                <a:blip r:embed="rId3"/>
                <a:stretch>
                  <a:fillRect l="-1028" r="-294" b="-30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3: A. Schematic representation of the absorption and fluorescence... |  Download Scientific Diagram">
            <a:extLst>
              <a:ext uri="{FF2B5EF4-FFF2-40B4-BE49-F238E27FC236}">
                <a16:creationId xmlns:a16="http://schemas.microsoft.com/office/drawing/2014/main" id="{57D43EB1-B3A9-9A11-2359-5E702D4E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7"/>
          <a:stretch/>
        </p:blipFill>
        <p:spPr bwMode="auto">
          <a:xfrm>
            <a:off x="4110741" y="2768221"/>
            <a:ext cx="408398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2A0223DC-8D45-BA1B-7E00-B5EB8BB7A871}"/>
              </a:ext>
            </a:extLst>
          </p:cNvPr>
          <p:cNvSpPr/>
          <p:nvPr/>
        </p:nvSpPr>
        <p:spPr>
          <a:xfrm>
            <a:off x="5796106" y="2904933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08665994-D7BC-32CC-9CEB-E105C6E50071}"/>
              </a:ext>
            </a:extLst>
          </p:cNvPr>
          <p:cNvSpPr/>
          <p:nvPr/>
        </p:nvSpPr>
        <p:spPr>
          <a:xfrm>
            <a:off x="5948506" y="3664692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BE7BCA44-A110-7A63-3B50-F17652A00DBB}"/>
              </a:ext>
            </a:extLst>
          </p:cNvPr>
          <p:cNvSpPr txBox="1"/>
          <p:nvPr/>
        </p:nvSpPr>
        <p:spPr>
          <a:xfrm>
            <a:off x="6069528" y="3875359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  <a:r>
              <a:rPr lang="hu-HU" sz="2400" b="1" baseline="-25000" dirty="0">
                <a:solidFill>
                  <a:srgbClr val="FF0000"/>
                </a:solidFill>
              </a:rPr>
              <a:t>0,0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F8A8BCF-B5D2-9B50-9108-9661B8AA5304}"/>
              </a:ext>
            </a:extLst>
          </p:cNvPr>
          <p:cNvSpPr txBox="1"/>
          <p:nvPr/>
        </p:nvSpPr>
        <p:spPr>
          <a:xfrm>
            <a:off x="5630848" y="2374912"/>
            <a:ext cx="876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E</a:t>
            </a:r>
            <a:r>
              <a:rPr lang="hu-HU" sz="2400" b="1" baseline="-25000" dirty="0" err="1">
                <a:solidFill>
                  <a:srgbClr val="FF0000"/>
                </a:solidFill>
              </a:rPr>
              <a:t>abs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Tartalom</a:t>
            </a:r>
          </a:p>
        </p:txBody>
      </p:sp>
      <p:sp>
        <p:nvSpPr>
          <p:cNvPr id="4" name="Téglalap 3"/>
          <p:cNvSpPr/>
          <p:nvPr/>
        </p:nvSpPr>
        <p:spPr>
          <a:xfrm>
            <a:off x="60854" y="1470430"/>
            <a:ext cx="5831441" cy="174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a </a:t>
            </a:r>
            <a:r>
              <a:rPr lang="en-US" sz="2000" b="1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en-US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redox </a:t>
            </a:r>
            <a:r>
              <a:rPr lang="en-US" sz="2000" b="1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katalízis</a:t>
            </a:r>
            <a:r>
              <a:rPr lang="en-US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mennyiséget számolunk?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Mire elég a DFT?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Hogyan javítható?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A5C87649-EA61-21C1-B0B1-E300452DB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2295" y="2594074"/>
            <a:ext cx="3063729" cy="3063729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DDB01C99-F089-65C2-B951-3DE687AE9B4E}"/>
              </a:ext>
            </a:extLst>
          </p:cNvPr>
          <p:cNvSpPr txBox="1"/>
          <p:nvPr/>
        </p:nvSpPr>
        <p:spPr>
          <a:xfrm>
            <a:off x="5598997" y="5765437"/>
            <a:ext cx="3955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Fehér, P. P.;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Madarász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Á.; Stirling, A. J. Chem. Theory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2023, 19, 4125–4135.</a:t>
            </a:r>
          </a:p>
        </p:txBody>
      </p:sp>
    </p:spTree>
    <p:extLst>
      <p:ext uri="{BB962C8B-B14F-4D97-AF65-F5344CB8AC3E}">
        <p14:creationId xmlns:p14="http://schemas.microsoft.com/office/powerpoint/2010/main" val="293249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0AA98-82D7-92B1-C873-1F21B736E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1A7790-91F1-216C-B707-2F394226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F8F1324-3EE0-D8AC-5ED8-48396AED78B7}"/>
              </a:ext>
            </a:extLst>
          </p:cNvPr>
          <p:cNvSpPr/>
          <p:nvPr/>
        </p:nvSpPr>
        <p:spPr>
          <a:xfrm>
            <a:off x="60854" y="1470430"/>
            <a:ext cx="583144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="1" baseline="-25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hu-HU" sz="2000" b="1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="1" baseline="-25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közelítés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Mekkorát hibázunk?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E3879141-C721-B2E6-6B35-1F6F824BF199}"/>
                  </a:ext>
                </a:extLst>
              </p:cNvPr>
              <p:cNvSpPr txBox="1"/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E3879141-C721-B2E6-6B35-1F6F824B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blipFill>
                <a:blip r:embed="rId2"/>
                <a:stretch>
                  <a:fillRect l="-1028" r="-294" b="-29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23207C8-1BCC-D739-F44E-A8465975853B}"/>
                  </a:ext>
                </a:extLst>
              </p:cNvPr>
              <p:cNvSpPr txBox="1"/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23207C8-1BCC-D739-F44E-A8465975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blipFill>
                <a:blip r:embed="rId3"/>
                <a:stretch>
                  <a:fillRect l="-1028" r="-294" b="-30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98805A8F-DF99-F629-A1DE-24AB0B58E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" y="2570610"/>
            <a:ext cx="4658877" cy="421082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2462DFB-845D-6DFA-C876-AFE7A9784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69" y="2570610"/>
            <a:ext cx="4658877" cy="421082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40D08D8-2911-CD9B-7576-EBB5F320F650}"/>
              </a:ext>
            </a:extLst>
          </p:cNvPr>
          <p:cNvSpPr txBox="1"/>
          <p:nvPr/>
        </p:nvSpPr>
        <p:spPr>
          <a:xfrm>
            <a:off x="1431513" y="5865705"/>
            <a:ext cx="32353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i="1" dirty="0"/>
              <a:t>Chem. Rev.</a:t>
            </a:r>
            <a:r>
              <a:rPr lang="hu-HU" sz="1400" dirty="0"/>
              <a:t>,</a:t>
            </a:r>
            <a:r>
              <a:rPr lang="de-DE" sz="1400" dirty="0"/>
              <a:t> </a:t>
            </a:r>
            <a:r>
              <a:rPr lang="de-DE" sz="1400" b="1" dirty="0"/>
              <a:t>2016</a:t>
            </a:r>
            <a:r>
              <a:rPr lang="de-DE" sz="1400" dirty="0"/>
              <a:t>, </a:t>
            </a:r>
            <a:r>
              <a:rPr lang="de-DE" sz="1400" i="1" dirty="0"/>
              <a:t>116</a:t>
            </a:r>
            <a:r>
              <a:rPr lang="de-DE" sz="1400" dirty="0"/>
              <a:t>, 10075–10166</a:t>
            </a:r>
            <a:endParaRPr lang="hu-HU" sz="14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44E9E57-44C3-04D0-4EE4-EB6DD7B0B64E}"/>
              </a:ext>
            </a:extLst>
          </p:cNvPr>
          <p:cNvSpPr txBox="1"/>
          <p:nvPr/>
        </p:nvSpPr>
        <p:spPr>
          <a:xfrm>
            <a:off x="7679612" y="5860570"/>
            <a:ext cx="2111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i="1" dirty="0" err="1"/>
              <a:t>Sci</a:t>
            </a:r>
            <a:r>
              <a:rPr lang="hu-HU" sz="1400" i="1" dirty="0"/>
              <a:t>. Data</a:t>
            </a:r>
            <a:r>
              <a:rPr lang="hu-HU" sz="1400" dirty="0"/>
              <a:t>, </a:t>
            </a:r>
            <a:r>
              <a:rPr lang="hu-HU" sz="1400" b="1" dirty="0"/>
              <a:t>2020</a:t>
            </a:r>
            <a:r>
              <a:rPr lang="hu-HU" sz="1400" dirty="0"/>
              <a:t>, </a:t>
            </a:r>
            <a:r>
              <a:rPr lang="hu-HU" sz="1400" i="1" dirty="0"/>
              <a:t>7</a:t>
            </a:r>
            <a:r>
              <a:rPr lang="hu-HU" sz="1400" dirty="0"/>
              <a:t>, 295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D009E8A-E7C0-4180-AAF1-94B49C7F54ED}"/>
              </a:ext>
            </a:extLst>
          </p:cNvPr>
          <p:cNvSpPr txBox="1"/>
          <p:nvPr/>
        </p:nvSpPr>
        <p:spPr>
          <a:xfrm>
            <a:off x="2179674" y="5202274"/>
            <a:ext cx="2632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 w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outlier: 0.26 eV</a:t>
            </a:r>
            <a:b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 w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outlier: 0.22 eV</a:t>
            </a:r>
            <a:endParaRPr lang="hu-HU" sz="16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E475E83-8D4A-1744-30CB-1D14245D846C}"/>
              </a:ext>
            </a:extLst>
          </p:cNvPr>
          <p:cNvSpPr txBox="1"/>
          <p:nvPr/>
        </p:nvSpPr>
        <p:spPr>
          <a:xfrm>
            <a:off x="7838436" y="4830657"/>
            <a:ext cx="1707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0.2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</a:t>
            </a:r>
          </a:p>
        </p:txBody>
      </p:sp>
    </p:spTree>
    <p:extLst>
      <p:ext uri="{BB962C8B-B14F-4D97-AF65-F5344CB8AC3E}">
        <p14:creationId xmlns:p14="http://schemas.microsoft.com/office/powerpoint/2010/main" val="324597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8C367-401A-A576-6736-EA692825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E2BE8E-104A-511A-925B-77A9D9D9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FC766B1-375B-FA92-016B-79B8C3B80FDB}"/>
              </a:ext>
            </a:extLst>
          </p:cNvPr>
          <p:cNvSpPr/>
          <p:nvPr/>
        </p:nvSpPr>
        <p:spPr>
          <a:xfrm>
            <a:off x="60854" y="1470430"/>
            <a:ext cx="583144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="1" baseline="-25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hu-HU" sz="2000" b="1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="1" baseline="-25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közelítés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lineáris korrekcióval: </a:t>
            </a:r>
            <a:r>
              <a:rPr lang="hu-HU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aseline="-25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0.91×E</a:t>
            </a:r>
            <a:r>
              <a:rPr lang="hu-HU" sz="2000" baseline="-25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2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9E210A58-4706-7D1D-9860-B5B12D519EB1}"/>
                  </a:ext>
                </a:extLst>
              </p:cNvPr>
              <p:cNvSpPr txBox="1"/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9E210A58-4706-7D1D-9860-B5B12D519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758406"/>
                <a:ext cx="4152291" cy="385555"/>
              </a:xfrm>
              <a:prstGeom prst="rect">
                <a:avLst/>
              </a:prstGeom>
              <a:blipFill>
                <a:blip r:embed="rId2"/>
                <a:stretch>
                  <a:fillRect l="-1028" r="-294" b="-296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06A739C-0735-4067-B37D-013CAABBD0D0}"/>
                  </a:ext>
                </a:extLst>
              </p:cNvPr>
              <p:cNvSpPr txBox="1"/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06A739C-0735-4067-B37D-013CAABB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38" y="297612"/>
                <a:ext cx="4152291" cy="385555"/>
              </a:xfrm>
              <a:prstGeom prst="rect">
                <a:avLst/>
              </a:prstGeom>
              <a:blipFill>
                <a:blip r:embed="rId3"/>
                <a:stretch>
                  <a:fillRect l="-1028" r="-294" b="-30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>
            <a:extLst>
              <a:ext uri="{FF2B5EF4-FFF2-40B4-BE49-F238E27FC236}">
                <a16:creationId xmlns:a16="http://schemas.microsoft.com/office/drawing/2014/main" id="{6FA368D6-3367-1528-5C23-E3091B5EA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1" y="2570610"/>
            <a:ext cx="4663449" cy="421082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D5C87BD4-D76F-F442-AB85-B0C00D2DB1B8}"/>
              </a:ext>
            </a:extLst>
          </p:cNvPr>
          <p:cNvSpPr txBox="1"/>
          <p:nvPr/>
        </p:nvSpPr>
        <p:spPr>
          <a:xfrm>
            <a:off x="8283741" y="5188453"/>
            <a:ext cx="15417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0.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3A660BC8-96B0-BF7B-8779-7C2187EA5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610"/>
            <a:ext cx="4658877" cy="421082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1F4DB94C-50C4-C83D-EEA8-7AD6BDFFCF40}"/>
              </a:ext>
            </a:extLst>
          </p:cNvPr>
          <p:cNvSpPr txBox="1"/>
          <p:nvPr/>
        </p:nvSpPr>
        <p:spPr>
          <a:xfrm>
            <a:off x="2650868" y="5188453"/>
            <a:ext cx="1707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MAE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0.2</a:t>
            </a:r>
            <a:r>
              <a:rPr lang="hu-HU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n-US" sz="16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</a:t>
            </a:r>
          </a:p>
        </p:txBody>
      </p:sp>
      <p:sp>
        <p:nvSpPr>
          <p:cNvPr id="17" name="Nyíl: jobbra mutató 16">
            <a:extLst>
              <a:ext uri="{FF2B5EF4-FFF2-40B4-BE49-F238E27FC236}">
                <a16:creationId xmlns:a16="http://schemas.microsoft.com/office/drawing/2014/main" id="{511FEB15-6F5B-6D58-C463-8CEE56CE59F2}"/>
              </a:ext>
            </a:extLst>
          </p:cNvPr>
          <p:cNvSpPr/>
          <p:nvPr/>
        </p:nvSpPr>
        <p:spPr>
          <a:xfrm>
            <a:off x="4413684" y="3933645"/>
            <a:ext cx="768832" cy="930824"/>
          </a:xfrm>
          <a:prstGeom prst="rightArrow">
            <a:avLst>
              <a:gd name="adj1" fmla="val 50000"/>
              <a:gd name="adj2" fmla="val 3633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08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C210F-A0F6-5AAC-4DE5-84F3B3D6A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4740C-25EC-A531-695E-46CB8F9D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potenciálok</a:t>
            </a:r>
          </a:p>
        </p:txBody>
      </p:sp>
      <p:pic>
        <p:nvPicPr>
          <p:cNvPr id="3" name="Tartalom helye 4">
            <a:extLst>
              <a:ext uri="{FF2B5EF4-FFF2-40B4-BE49-F238E27FC236}">
                <a16:creationId xmlns:a16="http://schemas.microsoft.com/office/drawing/2014/main" id="{AA9CA24E-D234-1B79-D318-47F075243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27" y="2087591"/>
            <a:ext cx="7856173" cy="477040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4D19395-9ED0-BC0E-3ACC-6F64EE0CEEEB}"/>
              </a:ext>
            </a:extLst>
          </p:cNvPr>
          <p:cNvSpPr/>
          <p:nvPr/>
        </p:nvSpPr>
        <p:spPr>
          <a:xfrm>
            <a:off x="60854" y="1470430"/>
            <a:ext cx="5831441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eltolás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0.91×E</a:t>
            </a:r>
            <a:r>
              <a:rPr lang="hu-HU" sz="20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36EDF0D-9E1D-805D-47B9-046E3574F459}"/>
                  </a:ext>
                </a:extLst>
              </p:cNvPr>
              <p:cNvSpPr txBox="1"/>
              <p:nvPr/>
            </p:nvSpPr>
            <p:spPr>
              <a:xfrm>
                <a:off x="6237351" y="1651386"/>
                <a:ext cx="3420360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hu-HU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hu-HU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</m:oMath>
                  </m:oMathPara>
                </a14:m>
                <a:endParaRPr lang="hu-HU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36EDF0D-9E1D-805D-47B9-046E3574F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51" y="1651386"/>
                <a:ext cx="3420360" cy="321178"/>
              </a:xfrm>
              <a:prstGeom prst="rect">
                <a:avLst/>
              </a:prstGeom>
              <a:blipFill>
                <a:blip r:embed="rId3"/>
                <a:stretch>
                  <a:fillRect l="-1248" r="-357" b="-283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925500C-4C3F-0CB8-1CC8-FA53ADE6B1F6}"/>
                  </a:ext>
                </a:extLst>
              </p:cNvPr>
              <p:cNvSpPr txBox="1"/>
              <p:nvPr/>
            </p:nvSpPr>
            <p:spPr>
              <a:xfrm>
                <a:off x="6237351" y="1264279"/>
                <a:ext cx="3420360" cy="321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000" b="0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hu-HU" sz="2000" b="0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</m:oMath>
                  </m:oMathPara>
                </a14:m>
                <a:endParaRPr lang="hu-HU" sz="2000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925500C-4C3F-0CB8-1CC8-FA53ADE6B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51" y="1264279"/>
                <a:ext cx="3420360" cy="321178"/>
              </a:xfrm>
              <a:prstGeom prst="rect">
                <a:avLst/>
              </a:prstGeom>
              <a:blipFill>
                <a:blip r:embed="rId4"/>
                <a:stretch>
                  <a:fillRect l="-1248" r="-357" b="-301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3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14A35-0A12-50BA-2A06-F420CE37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F9B336-671D-7277-160A-E8CC4C21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potenciálok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2E34DAF-6227-1E2C-629F-0156A3EE5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58" y="1964740"/>
            <a:ext cx="4255169" cy="425891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C5E0B83-842C-0FCF-CA27-47EE5167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7" y="1876677"/>
            <a:ext cx="4427229" cy="443504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2425FD0-BB84-2A80-204B-CFD1728B332C}"/>
              </a:ext>
            </a:extLst>
          </p:cNvPr>
          <p:cNvSpPr txBox="1"/>
          <p:nvPr/>
        </p:nvSpPr>
        <p:spPr>
          <a:xfrm>
            <a:off x="1651409" y="1386889"/>
            <a:ext cx="1978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115C504-07E5-BEF5-CB8E-03967B4D166C}"/>
              </a:ext>
            </a:extLst>
          </p:cNvPr>
          <p:cNvSpPr txBox="1"/>
          <p:nvPr/>
        </p:nvSpPr>
        <p:spPr>
          <a:xfrm>
            <a:off x="6558224" y="1386889"/>
            <a:ext cx="2909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állapot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63D9647-9521-4AC0-E8A1-D1EDC7494BA3}"/>
              </a:ext>
            </a:extLst>
          </p:cNvPr>
          <p:cNvSpPr txBox="1"/>
          <p:nvPr/>
        </p:nvSpPr>
        <p:spPr>
          <a:xfrm>
            <a:off x="8139127" y="3894425"/>
            <a:ext cx="158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korrekcióval!</a:t>
            </a:r>
          </a:p>
        </p:txBody>
      </p:sp>
    </p:spTree>
    <p:extLst>
      <p:ext uri="{BB962C8B-B14F-4D97-AF65-F5344CB8AC3E}">
        <p14:creationId xmlns:p14="http://schemas.microsoft.com/office/powerpoint/2010/main" val="2925251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457C8-7399-A276-EDE6-7DD71588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C9D6F4-07EB-DBA9-4D90-8EE5E5EE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potenciálok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3860CF-73E2-5A02-1A4B-33AC536C066A}"/>
              </a:ext>
            </a:extLst>
          </p:cNvPr>
          <p:cNvSpPr/>
          <p:nvPr/>
        </p:nvSpPr>
        <p:spPr>
          <a:xfrm>
            <a:off x="60854" y="1470430"/>
            <a:ext cx="5831441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Hogyan javítsuk?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defTabSz="372888">
              <a:spcBef>
                <a:spcPts val="1100"/>
              </a:spcBef>
              <a:buClr>
                <a:srgbClr val="7373FF"/>
              </a:buClr>
              <a:buFont typeface="+mj-lt"/>
              <a:buAutoNum type="alphaLcParenR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számoljunk emissziós maximumot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Arial" panose="020B0604020202020204" pitchFamily="34" charset="0"/>
              <a:buChar char="•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avg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0.5 × (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2" descr="3: A. Schematic representation of the absorption and fluorescence... |  Download Scientific Diagram">
            <a:extLst>
              <a:ext uri="{FF2B5EF4-FFF2-40B4-BE49-F238E27FC236}">
                <a16:creationId xmlns:a16="http://schemas.microsoft.com/office/drawing/2014/main" id="{8FD601BA-B408-A10A-BE6A-41C3CA194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/>
          <a:stretch/>
        </p:blipFill>
        <p:spPr bwMode="auto">
          <a:xfrm>
            <a:off x="5018153" y="2539699"/>
            <a:ext cx="401226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466DDFA5-1898-FC84-04AE-FC6F9EC31D94}"/>
              </a:ext>
            </a:extLst>
          </p:cNvPr>
          <p:cNvSpPr/>
          <p:nvPr/>
        </p:nvSpPr>
        <p:spPr>
          <a:xfrm>
            <a:off x="6631800" y="2676411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B3DC0269-7FC1-7952-5E40-5359337F7C03}"/>
              </a:ext>
            </a:extLst>
          </p:cNvPr>
          <p:cNvSpPr/>
          <p:nvPr/>
        </p:nvSpPr>
        <p:spPr>
          <a:xfrm>
            <a:off x="6784200" y="3436170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E994E41-8EC3-5A3B-E31F-156947A1E19B}"/>
              </a:ext>
            </a:extLst>
          </p:cNvPr>
          <p:cNvSpPr txBox="1"/>
          <p:nvPr/>
        </p:nvSpPr>
        <p:spPr>
          <a:xfrm>
            <a:off x="6905222" y="3681341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  <a:r>
              <a:rPr lang="hu-HU" sz="2400" b="1" baseline="-25000" dirty="0">
                <a:solidFill>
                  <a:srgbClr val="FF0000"/>
                </a:solidFill>
              </a:rPr>
              <a:t>0,0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E905764A-3DCB-59F6-11E1-81DBDFDCD9BD}"/>
              </a:ext>
            </a:extLst>
          </p:cNvPr>
          <p:cNvSpPr txBox="1"/>
          <p:nvPr/>
        </p:nvSpPr>
        <p:spPr>
          <a:xfrm>
            <a:off x="6087473" y="2226900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E</a:t>
            </a:r>
            <a:r>
              <a:rPr lang="hu-HU" sz="2400" b="1" baseline="-25000" dirty="0" err="1">
                <a:solidFill>
                  <a:srgbClr val="FF0000"/>
                </a:solidFill>
              </a:rPr>
              <a:t>abs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7D2121A7-FA1A-8589-1CFA-63F09C1D399B}"/>
              </a:ext>
            </a:extLst>
          </p:cNvPr>
          <p:cNvSpPr/>
          <p:nvPr/>
        </p:nvSpPr>
        <p:spPr>
          <a:xfrm>
            <a:off x="6976941" y="2673113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AA4D383-91AC-9FC2-6EA7-2E1032409F5E}"/>
              </a:ext>
            </a:extLst>
          </p:cNvPr>
          <p:cNvSpPr txBox="1"/>
          <p:nvPr/>
        </p:nvSpPr>
        <p:spPr>
          <a:xfrm>
            <a:off x="7131861" y="2252080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E</a:t>
            </a:r>
            <a:r>
              <a:rPr lang="hu-HU" sz="2400" b="1" baseline="-25000" dirty="0" err="1">
                <a:solidFill>
                  <a:srgbClr val="FF0000"/>
                </a:solidFill>
              </a:rPr>
              <a:t>em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19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F680-8E55-CC65-8F57-E2D59221B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07F161-7841-B632-F77B-F4E5C63F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potenciálok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660BF45-20F4-653F-77C1-08779754913D}"/>
              </a:ext>
            </a:extLst>
          </p:cNvPr>
          <p:cNvSpPr/>
          <p:nvPr/>
        </p:nvSpPr>
        <p:spPr>
          <a:xfrm>
            <a:off x="60854" y="1470430"/>
            <a:ext cx="5831441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Hogyan javítsuk?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defTabSz="372888">
              <a:spcBef>
                <a:spcPts val="1100"/>
              </a:spcBef>
              <a:buClr>
                <a:srgbClr val="7373FF"/>
              </a:buClr>
              <a:buFont typeface="+mj-lt"/>
              <a:buAutoNum type="alphaLcParenR"/>
              <a:defRPr sz="1992"/>
            </a:pPr>
            <a:r>
              <a:rPr lang="hu-HU" sz="20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számoljunk emissziós maximumot</a:t>
            </a:r>
          </a:p>
          <a:p>
            <a:pPr marL="457200" indent="-457200" defTabSz="372888">
              <a:spcBef>
                <a:spcPts val="1100"/>
              </a:spcBef>
              <a:buClr>
                <a:srgbClr val="7373FF"/>
              </a:buClr>
              <a:buFont typeface="+mj-lt"/>
              <a:buAutoNum type="alphaLcParenR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alkalmazzunk gépi tanulást</a:t>
            </a:r>
          </a:p>
          <a:p>
            <a:pPr marL="1371600" lvl="2" indent="-457200" defTabSz="372888">
              <a:spcBef>
                <a:spcPts val="1100"/>
              </a:spcBef>
              <a:buClr>
                <a:srgbClr val="7373FF"/>
              </a:buClr>
              <a:buFont typeface="Arial" panose="020B0604020202020204" pitchFamily="34" charset="0"/>
              <a:buChar char="•"/>
              <a:defRPr sz="1992"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és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értékek a</a:t>
            </a:r>
            <a:b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Deep4Chem adatbázisból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3: A. Schematic representation of the absorption and fluorescence... |  Download Scientific Diagram">
            <a:extLst>
              <a:ext uri="{FF2B5EF4-FFF2-40B4-BE49-F238E27FC236}">
                <a16:creationId xmlns:a16="http://schemas.microsoft.com/office/drawing/2014/main" id="{6EB73F55-76D9-52FC-4FCD-238D87D6F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/>
          <a:stretch/>
        </p:blipFill>
        <p:spPr bwMode="auto">
          <a:xfrm>
            <a:off x="5018153" y="2539699"/>
            <a:ext cx="401226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2B5A5287-1E50-F425-3CC6-2E42058154CA}"/>
              </a:ext>
            </a:extLst>
          </p:cNvPr>
          <p:cNvSpPr/>
          <p:nvPr/>
        </p:nvSpPr>
        <p:spPr>
          <a:xfrm>
            <a:off x="6631800" y="2676411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F91B4BB-AF68-F3DC-6963-794C90459E13}"/>
              </a:ext>
            </a:extLst>
          </p:cNvPr>
          <p:cNvSpPr/>
          <p:nvPr/>
        </p:nvSpPr>
        <p:spPr>
          <a:xfrm>
            <a:off x="6784200" y="3436170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5D05B6C-747F-ECF8-6E28-1E73B198A576}"/>
              </a:ext>
            </a:extLst>
          </p:cNvPr>
          <p:cNvSpPr txBox="1"/>
          <p:nvPr/>
        </p:nvSpPr>
        <p:spPr>
          <a:xfrm>
            <a:off x="6905222" y="3681341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E</a:t>
            </a:r>
            <a:r>
              <a:rPr lang="hu-HU" sz="2400" b="1" baseline="-25000" dirty="0">
                <a:solidFill>
                  <a:srgbClr val="FF0000"/>
                </a:solidFill>
              </a:rPr>
              <a:t>0,0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D78636A-4A15-00F3-9FEB-AE4DE2E2BE3B}"/>
              </a:ext>
            </a:extLst>
          </p:cNvPr>
          <p:cNvSpPr txBox="1"/>
          <p:nvPr/>
        </p:nvSpPr>
        <p:spPr>
          <a:xfrm>
            <a:off x="6087473" y="2226900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E</a:t>
            </a:r>
            <a:r>
              <a:rPr lang="hu-HU" sz="2400" b="1" baseline="-25000" dirty="0" err="1">
                <a:solidFill>
                  <a:srgbClr val="FF0000"/>
                </a:solidFill>
              </a:rPr>
              <a:t>abs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051B76D-BA9E-3A01-0FF4-AC1FC082EFEC}"/>
              </a:ext>
            </a:extLst>
          </p:cNvPr>
          <p:cNvSpPr/>
          <p:nvPr/>
        </p:nvSpPr>
        <p:spPr>
          <a:xfrm>
            <a:off x="6976941" y="2673113"/>
            <a:ext cx="331694" cy="318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B9FEA03-E1D7-FD2F-0E10-D9A230226A26}"/>
              </a:ext>
            </a:extLst>
          </p:cNvPr>
          <p:cNvSpPr txBox="1"/>
          <p:nvPr/>
        </p:nvSpPr>
        <p:spPr>
          <a:xfrm>
            <a:off x="7131861" y="2252080"/>
            <a:ext cx="77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E</a:t>
            </a:r>
            <a:r>
              <a:rPr lang="hu-HU" sz="2400" b="1" baseline="-25000" dirty="0" err="1">
                <a:solidFill>
                  <a:srgbClr val="FF0000"/>
                </a:solidFill>
              </a:rPr>
              <a:t>em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E09D2-FFD6-626F-8582-96980A04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2652A-B3C3-C0C9-5313-9EBBF9D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potenciálok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CE21098-8343-D764-9A7F-261B96E48DD5}"/>
              </a:ext>
            </a:extLst>
          </p:cNvPr>
          <p:cNvSpPr/>
          <p:nvPr/>
        </p:nvSpPr>
        <p:spPr>
          <a:xfrm>
            <a:off x="60854" y="1470430"/>
            <a:ext cx="6270935" cy="475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Deep4Chem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adatbázis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(Sci. Data, 2020, 7, 295): 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és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→ tanítás az átlagukon (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6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avg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output)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molekulaszerkezeti információt használva</a:t>
            </a:r>
          </a:p>
          <a:p>
            <a:pPr marL="1371600" lvl="2" indent="-457200" defTabSz="372888">
              <a:spcBef>
                <a:spcPts val="1100"/>
              </a:spcBef>
              <a:buClr>
                <a:srgbClr val="7373FF"/>
              </a:buClr>
              <a:buFont typeface="Arial" panose="020B0604020202020204" pitchFamily="34" charset="0"/>
              <a:buChar char="•"/>
              <a:defRPr sz="1992"/>
            </a:pP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SMILES → 2048 bit ECFP input</a:t>
            </a:r>
          </a:p>
          <a:p>
            <a:pPr marL="457200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modell 3 oldószerre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1700, 2300, 600 adatpont (ACN, DCM, DMF)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min/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normalizálás</a:t>
            </a:r>
          </a:p>
          <a:p>
            <a:pPr marL="457200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egyszerű NN (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TensorFlow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DeepChem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rejtett réteg 100 neuronnal,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ReLU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aktiválás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dropout</a:t>
            </a:r>
            <a:endParaRPr lang="hu-H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Adam optimalizáló,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lr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=0.001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epoch</a:t>
            </a:r>
            <a:endParaRPr lang="hu-H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79987B8D-EDB6-7D18-A806-CB1450D967B1}"/>
              </a:ext>
            </a:extLst>
          </p:cNvPr>
          <p:cNvSpPr/>
          <p:nvPr/>
        </p:nvSpPr>
        <p:spPr>
          <a:xfrm>
            <a:off x="6070548" y="2689843"/>
            <a:ext cx="486337" cy="2338308"/>
          </a:xfrm>
          <a:prstGeom prst="rect">
            <a:avLst/>
          </a:prstGeom>
          <a:solidFill>
            <a:schemeClr val="accent4">
              <a:lumMod val="40000"/>
              <a:lumOff val="60000"/>
              <a:alpha val="25098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85E2384-67BF-29DB-6CCB-E6AA35225513}"/>
              </a:ext>
            </a:extLst>
          </p:cNvPr>
          <p:cNvSpPr/>
          <p:nvPr/>
        </p:nvSpPr>
        <p:spPr>
          <a:xfrm>
            <a:off x="6866107" y="3184258"/>
            <a:ext cx="399507" cy="1260756"/>
          </a:xfrm>
          <a:prstGeom prst="rect">
            <a:avLst/>
          </a:prstGeom>
          <a:solidFill>
            <a:schemeClr val="bg1">
              <a:lumMod val="50000"/>
              <a:alpha val="25098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776F2F4-47BD-4255-28AE-40E52A814308}"/>
              </a:ext>
            </a:extLst>
          </p:cNvPr>
          <p:cNvSpPr/>
          <p:nvPr/>
        </p:nvSpPr>
        <p:spPr>
          <a:xfrm>
            <a:off x="7572395" y="3301234"/>
            <a:ext cx="486337" cy="946559"/>
          </a:xfrm>
          <a:prstGeom prst="rect">
            <a:avLst/>
          </a:prstGeom>
          <a:solidFill>
            <a:schemeClr val="accent4">
              <a:lumMod val="40000"/>
              <a:lumOff val="60000"/>
              <a:alpha val="25098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F2E83DD-4601-EA23-70F6-58B07B57F988}"/>
              </a:ext>
            </a:extLst>
          </p:cNvPr>
          <p:cNvSpPr/>
          <p:nvPr/>
        </p:nvSpPr>
        <p:spPr>
          <a:xfrm>
            <a:off x="6158403" y="2828560"/>
            <a:ext cx="310551" cy="3105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E892C824-8145-EAD7-4AD8-E2183D1FD4E4}"/>
              </a:ext>
            </a:extLst>
          </p:cNvPr>
          <p:cNvSpPr/>
          <p:nvPr/>
        </p:nvSpPr>
        <p:spPr>
          <a:xfrm>
            <a:off x="6156961" y="3282885"/>
            <a:ext cx="310551" cy="3105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DA064F26-5F42-4F25-AE8F-0F601F355B2B}"/>
              </a:ext>
            </a:extLst>
          </p:cNvPr>
          <p:cNvSpPr/>
          <p:nvPr/>
        </p:nvSpPr>
        <p:spPr>
          <a:xfrm>
            <a:off x="6158402" y="3708456"/>
            <a:ext cx="310551" cy="3105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2C669781-9BE3-5858-B1BD-55AFFA137677}"/>
              </a:ext>
            </a:extLst>
          </p:cNvPr>
          <p:cNvSpPr/>
          <p:nvPr/>
        </p:nvSpPr>
        <p:spPr>
          <a:xfrm>
            <a:off x="6156962" y="4161138"/>
            <a:ext cx="310551" cy="3105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883C4C45-ABFB-1213-EB14-8889811014E1}"/>
              </a:ext>
            </a:extLst>
          </p:cNvPr>
          <p:cNvSpPr>
            <a:spLocks noChangeAspect="1"/>
          </p:cNvSpPr>
          <p:nvPr/>
        </p:nvSpPr>
        <p:spPr>
          <a:xfrm>
            <a:off x="6933470" y="3284990"/>
            <a:ext cx="263968" cy="263968"/>
          </a:xfrm>
          <a:prstGeom prst="ellipse">
            <a:avLst/>
          </a:prstGeom>
          <a:noFill/>
          <a:ln w="28575">
            <a:solidFill>
              <a:srgbClr val="27A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74541575-69D4-302F-028F-B25C70DAA301}"/>
              </a:ext>
            </a:extLst>
          </p:cNvPr>
          <p:cNvSpPr>
            <a:spLocks noChangeAspect="1"/>
          </p:cNvSpPr>
          <p:nvPr/>
        </p:nvSpPr>
        <p:spPr>
          <a:xfrm>
            <a:off x="6933469" y="3699059"/>
            <a:ext cx="263968" cy="263968"/>
          </a:xfrm>
          <a:prstGeom prst="ellipse">
            <a:avLst/>
          </a:prstGeom>
          <a:noFill/>
          <a:ln w="28575">
            <a:solidFill>
              <a:srgbClr val="27A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6D40B1A2-3881-FCFD-2ABD-8A952A783316}"/>
              </a:ext>
            </a:extLst>
          </p:cNvPr>
          <p:cNvSpPr>
            <a:spLocks noChangeAspect="1"/>
          </p:cNvSpPr>
          <p:nvPr/>
        </p:nvSpPr>
        <p:spPr>
          <a:xfrm>
            <a:off x="6933469" y="4121755"/>
            <a:ext cx="263968" cy="263968"/>
          </a:xfrm>
          <a:prstGeom prst="ellipse">
            <a:avLst/>
          </a:prstGeom>
          <a:noFill/>
          <a:ln w="28575">
            <a:solidFill>
              <a:srgbClr val="27A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C03F233C-9636-A17A-8B32-BF8BADBE6543}"/>
              </a:ext>
            </a:extLst>
          </p:cNvPr>
          <p:cNvSpPr/>
          <p:nvPr/>
        </p:nvSpPr>
        <p:spPr>
          <a:xfrm>
            <a:off x="7660289" y="3652721"/>
            <a:ext cx="310551" cy="3105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97B35A15-F1A5-BA51-34F5-0D2D1DFF586B}"/>
              </a:ext>
            </a:extLst>
          </p:cNvPr>
          <p:cNvCxnSpPr>
            <a:cxnSpLocks/>
            <a:stCxn id="14" idx="7"/>
            <a:endCxn id="18" idx="0"/>
          </p:cNvCxnSpPr>
          <p:nvPr/>
        </p:nvCxnSpPr>
        <p:spPr>
          <a:xfrm>
            <a:off x="6423475" y="2874039"/>
            <a:ext cx="641979" cy="4109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D210E358-69BE-03BA-A0C3-008774DC7E13}"/>
              </a:ext>
            </a:extLst>
          </p:cNvPr>
          <p:cNvCxnSpPr>
            <a:cxnSpLocks/>
            <a:stCxn id="15" idx="6"/>
            <a:endCxn id="19" idx="1"/>
          </p:cNvCxnSpPr>
          <p:nvPr/>
        </p:nvCxnSpPr>
        <p:spPr>
          <a:xfrm>
            <a:off x="6467512" y="3438161"/>
            <a:ext cx="504614" cy="299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088226A1-3307-B169-1C3D-A6FEE5434E4A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6468953" y="3831043"/>
            <a:ext cx="464516" cy="326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1FBBBE18-4BCC-7271-69AF-3161691C39E9}"/>
              </a:ext>
            </a:extLst>
          </p:cNvPr>
          <p:cNvCxnSpPr>
            <a:cxnSpLocks/>
            <a:stCxn id="15" idx="7"/>
            <a:endCxn id="18" idx="1"/>
          </p:cNvCxnSpPr>
          <p:nvPr/>
        </p:nvCxnSpPr>
        <p:spPr>
          <a:xfrm flipV="1">
            <a:off x="6422033" y="3323647"/>
            <a:ext cx="550094" cy="4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8795C1F4-2E30-689C-E64F-2862988B44DA}"/>
              </a:ext>
            </a:extLst>
          </p:cNvPr>
          <p:cNvCxnSpPr>
            <a:cxnSpLocks/>
            <a:stCxn id="17" idx="6"/>
            <a:endCxn id="19" idx="3"/>
          </p:cNvCxnSpPr>
          <p:nvPr/>
        </p:nvCxnSpPr>
        <p:spPr>
          <a:xfrm flipV="1">
            <a:off x="6467513" y="3924370"/>
            <a:ext cx="504613" cy="392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5D75070-FC5F-CB0D-51FC-488129D53902}"/>
              </a:ext>
            </a:extLst>
          </p:cNvPr>
          <p:cNvCxnSpPr>
            <a:cxnSpLocks/>
            <a:stCxn id="17" idx="7"/>
            <a:endCxn id="18" idx="3"/>
          </p:cNvCxnSpPr>
          <p:nvPr/>
        </p:nvCxnSpPr>
        <p:spPr>
          <a:xfrm flipV="1">
            <a:off x="6422034" y="3510301"/>
            <a:ext cx="550093" cy="6963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2E5CB645-397A-D3A2-A9C8-7DD7D2C48E9D}"/>
              </a:ext>
            </a:extLst>
          </p:cNvPr>
          <p:cNvCxnSpPr>
            <a:cxnSpLocks/>
            <a:stCxn id="18" idx="6"/>
            <a:endCxn id="21" idx="1"/>
          </p:cNvCxnSpPr>
          <p:nvPr/>
        </p:nvCxnSpPr>
        <p:spPr>
          <a:xfrm>
            <a:off x="7197438" y="3416974"/>
            <a:ext cx="508330" cy="28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A0A13529-6DD0-FFA9-9110-573ED901F0B9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>
          <a:xfrm flipV="1">
            <a:off x="7197437" y="3807997"/>
            <a:ext cx="462852" cy="230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6018C4D4-D14C-BBD0-F581-53D180346BDE}"/>
              </a:ext>
            </a:extLst>
          </p:cNvPr>
          <p:cNvCxnSpPr>
            <a:cxnSpLocks/>
            <a:stCxn id="20" idx="6"/>
            <a:endCxn id="21" idx="3"/>
          </p:cNvCxnSpPr>
          <p:nvPr/>
        </p:nvCxnSpPr>
        <p:spPr>
          <a:xfrm flipV="1">
            <a:off x="7197437" y="3917793"/>
            <a:ext cx="508331" cy="335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zis 30">
            <a:extLst>
              <a:ext uri="{FF2B5EF4-FFF2-40B4-BE49-F238E27FC236}">
                <a16:creationId xmlns:a16="http://schemas.microsoft.com/office/drawing/2014/main" id="{3B2C476F-E99B-48A2-3109-A0DADB8A0714}"/>
              </a:ext>
            </a:extLst>
          </p:cNvPr>
          <p:cNvSpPr/>
          <p:nvPr/>
        </p:nvSpPr>
        <p:spPr>
          <a:xfrm>
            <a:off x="6156962" y="4596978"/>
            <a:ext cx="310551" cy="3105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8B49BE4F-02F0-348A-692F-87D75968C2B1}"/>
              </a:ext>
            </a:extLst>
          </p:cNvPr>
          <p:cNvCxnSpPr>
            <a:cxnSpLocks/>
            <a:stCxn id="31" idx="7"/>
            <a:endCxn id="18" idx="3"/>
          </p:cNvCxnSpPr>
          <p:nvPr/>
        </p:nvCxnSpPr>
        <p:spPr>
          <a:xfrm flipV="1">
            <a:off x="6422034" y="3510301"/>
            <a:ext cx="550093" cy="11321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6D6E81FA-D49F-3D36-4A2B-BD454314A32B}"/>
              </a:ext>
            </a:extLst>
          </p:cNvPr>
          <p:cNvSpPr txBox="1"/>
          <p:nvPr/>
        </p:nvSpPr>
        <p:spPr>
          <a:xfrm>
            <a:off x="5812632" y="4991667"/>
            <a:ext cx="100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hu-H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b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N=2048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48419EAF-2A3A-F0C8-8A57-D878A253B1C8}"/>
              </a:ext>
            </a:extLst>
          </p:cNvPr>
          <p:cNvSpPr txBox="1"/>
          <p:nvPr/>
        </p:nvSpPr>
        <p:spPr>
          <a:xfrm>
            <a:off x="6517696" y="2685684"/>
            <a:ext cx="117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hu-HU" sz="1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br>
              <a:rPr lang="hu-HU" sz="1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N=100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06876F21-00C2-A2CD-98D4-E15518F051EA}"/>
              </a:ext>
            </a:extLst>
          </p:cNvPr>
          <p:cNvSpPr txBox="1"/>
          <p:nvPr/>
        </p:nvSpPr>
        <p:spPr>
          <a:xfrm>
            <a:off x="7259046" y="4206617"/>
            <a:ext cx="117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hu-H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b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</a:t>
            </a:r>
          </a:p>
        </p:txBody>
      </p: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599EAD5A-8CC6-88C5-0F4B-9E0840FE1028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6423475" y="3093632"/>
            <a:ext cx="636545" cy="1028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0E9ACF2C-81CE-4D05-0A1F-C7A4E50347F6}"/>
              </a:ext>
            </a:extLst>
          </p:cNvPr>
          <p:cNvCxnSpPr>
            <a:cxnSpLocks/>
            <a:stCxn id="14" idx="6"/>
            <a:endCxn id="19" idx="0"/>
          </p:cNvCxnSpPr>
          <p:nvPr/>
        </p:nvCxnSpPr>
        <p:spPr>
          <a:xfrm>
            <a:off x="6468954" y="2983836"/>
            <a:ext cx="596499" cy="715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781D55E1-FFDF-EAD7-4A53-58416F2B97A6}"/>
              </a:ext>
            </a:extLst>
          </p:cNvPr>
          <p:cNvCxnSpPr>
            <a:cxnSpLocks/>
            <a:stCxn id="15" idx="5"/>
            <a:endCxn id="20" idx="1"/>
          </p:cNvCxnSpPr>
          <p:nvPr/>
        </p:nvCxnSpPr>
        <p:spPr>
          <a:xfrm>
            <a:off x="6422033" y="3547957"/>
            <a:ext cx="550093" cy="6124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EA73633B-8AE7-D9C7-7D18-4BD484C04E46}"/>
              </a:ext>
            </a:extLst>
          </p:cNvPr>
          <p:cNvCxnSpPr>
            <a:cxnSpLocks/>
            <a:stCxn id="16" idx="7"/>
            <a:endCxn id="18" idx="2"/>
          </p:cNvCxnSpPr>
          <p:nvPr/>
        </p:nvCxnSpPr>
        <p:spPr>
          <a:xfrm flipV="1">
            <a:off x="6423474" y="3416974"/>
            <a:ext cx="509996" cy="336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DDE09E71-A735-2306-F657-F88EA9CDBC24}"/>
              </a:ext>
            </a:extLst>
          </p:cNvPr>
          <p:cNvCxnSpPr>
            <a:cxnSpLocks/>
            <a:stCxn id="16" idx="5"/>
            <a:endCxn id="20" idx="2"/>
          </p:cNvCxnSpPr>
          <p:nvPr/>
        </p:nvCxnSpPr>
        <p:spPr>
          <a:xfrm>
            <a:off x="6423474" y="3973528"/>
            <a:ext cx="509995" cy="280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9F3C2294-B9EE-3B7F-2265-EEB29B3AE7FB}"/>
              </a:ext>
            </a:extLst>
          </p:cNvPr>
          <p:cNvCxnSpPr>
            <a:cxnSpLocks/>
            <a:stCxn id="17" idx="5"/>
            <a:endCxn id="20" idx="3"/>
          </p:cNvCxnSpPr>
          <p:nvPr/>
        </p:nvCxnSpPr>
        <p:spPr>
          <a:xfrm flipV="1">
            <a:off x="6422034" y="4347066"/>
            <a:ext cx="550092" cy="79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885A30EC-AFAA-95B2-B134-17DE55A350F4}"/>
              </a:ext>
            </a:extLst>
          </p:cNvPr>
          <p:cNvCxnSpPr>
            <a:cxnSpLocks/>
            <a:stCxn id="31" idx="5"/>
            <a:endCxn id="20" idx="4"/>
          </p:cNvCxnSpPr>
          <p:nvPr/>
        </p:nvCxnSpPr>
        <p:spPr>
          <a:xfrm flipV="1">
            <a:off x="6422034" y="4385723"/>
            <a:ext cx="643419" cy="4763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>
            <a:extLst>
              <a:ext uri="{FF2B5EF4-FFF2-40B4-BE49-F238E27FC236}">
                <a16:creationId xmlns:a16="http://schemas.microsoft.com/office/drawing/2014/main" id="{D30AFA63-F730-1EE2-C1E0-4038FC272BE8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6485441" y="3924370"/>
            <a:ext cx="486685" cy="7788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14AF7E6D-7301-1643-AD4E-4DFF6F0B259D}"/>
              </a:ext>
            </a:extLst>
          </p:cNvPr>
          <p:cNvCxnSpPr>
            <a:cxnSpLocks/>
          </p:cNvCxnSpPr>
          <p:nvPr/>
        </p:nvCxnSpPr>
        <p:spPr>
          <a:xfrm flipH="1">
            <a:off x="7442440" y="2484069"/>
            <a:ext cx="390007" cy="10262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238A675C-F7C4-CC5B-EA3F-1CC0F2642AC0}"/>
              </a:ext>
            </a:extLst>
          </p:cNvPr>
          <p:cNvSpPr txBox="1"/>
          <p:nvPr/>
        </p:nvSpPr>
        <p:spPr>
          <a:xfrm>
            <a:off x="7265614" y="2226581"/>
            <a:ext cx="124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hu-H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dropout</a:t>
            </a:r>
            <a:endParaRPr lang="hu-H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2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AE2A4-7215-D188-E8FD-F1C523ED0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A9C6C9-42C1-2EA9-33A9-E540694B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modell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02CF28E-4D39-868A-3EC6-51C2FB0F74EB}"/>
              </a:ext>
            </a:extLst>
          </p:cNvPr>
          <p:cNvSpPr/>
          <p:nvPr/>
        </p:nvSpPr>
        <p:spPr>
          <a:xfrm>
            <a:off x="60854" y="1470430"/>
            <a:ext cx="5831441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hiperparaméter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optimálás: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acetonitril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adatokon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grid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lr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0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neuron</a:t>
            </a:r>
            <a:endParaRPr lang="hu-HU" sz="2000" baseline="-2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stopping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000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epoch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cél: adatkészleten kívüli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predikció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lehető legegyszerűbb modell</a:t>
            </a:r>
          </a:p>
        </p:txBody>
      </p:sp>
      <p:pic>
        <p:nvPicPr>
          <p:cNvPr id="3" name="Kép 2" descr="A képen szöveg, képernyőkép, sor, diagram látható&#10;&#10;Automatikusan generált leírás">
            <a:extLst>
              <a:ext uri="{FF2B5EF4-FFF2-40B4-BE49-F238E27FC236}">
                <a16:creationId xmlns:a16="http://schemas.microsoft.com/office/drawing/2014/main" id="{4C94BE53-93BA-9349-07C5-5C864B81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62" y="1733535"/>
            <a:ext cx="5029668" cy="40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6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A1560-1D43-6AB1-1696-1FF0BB6FB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498F13-3E4E-8EA3-FCC7-23081C4F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modell</a:t>
            </a:r>
          </a:p>
        </p:txBody>
      </p:sp>
      <p:pic>
        <p:nvPicPr>
          <p:cNvPr id="5" name="Kép 4" descr="A képen szöveg, képernyőkép, sor, diagram látható&#10;&#10;Automatikusan generált leírás">
            <a:extLst>
              <a:ext uri="{FF2B5EF4-FFF2-40B4-BE49-F238E27FC236}">
                <a16:creationId xmlns:a16="http://schemas.microsoft.com/office/drawing/2014/main" id="{F79AEE38-F1B3-3603-523D-C50ADB8B3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5" y="1687567"/>
            <a:ext cx="4341397" cy="3482865"/>
          </a:xfrm>
          <a:prstGeom prst="rect">
            <a:avLst/>
          </a:prstGeom>
        </p:spPr>
      </p:pic>
      <p:pic>
        <p:nvPicPr>
          <p:cNvPr id="6" name="Kép 5" descr="A képen szöveg, képernyőkép, diagram, sor látható&#10;&#10;Automatikusan generált leírás">
            <a:extLst>
              <a:ext uri="{FF2B5EF4-FFF2-40B4-BE49-F238E27FC236}">
                <a16:creationId xmlns:a16="http://schemas.microsoft.com/office/drawing/2014/main" id="{D21ED7C2-603A-1591-5C74-6747407CD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44" y="65919"/>
            <a:ext cx="4394341" cy="3525339"/>
          </a:xfrm>
          <a:prstGeom prst="rect">
            <a:avLst/>
          </a:prstGeom>
        </p:spPr>
      </p:pic>
      <p:pic>
        <p:nvPicPr>
          <p:cNvPr id="7" name="Kép 6" descr="A képen szöveg, képernyőkép, sor, diagram látható&#10;&#10;Automatikusan generált leírás">
            <a:extLst>
              <a:ext uri="{FF2B5EF4-FFF2-40B4-BE49-F238E27FC236}">
                <a16:creationId xmlns:a16="http://schemas.microsoft.com/office/drawing/2014/main" id="{1C9C338B-E4D6-247D-7BD2-D71783AB6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43" y="3325072"/>
            <a:ext cx="4394341" cy="35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B5F15-41EC-E41A-9684-5AE6AB68F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0708CF-C131-4054-7E89-FE5B2852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Legjobb modell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8B74981-F69E-58BD-7E8C-A541794CC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2"/>
          <a:stretch/>
        </p:blipFill>
        <p:spPr>
          <a:xfrm>
            <a:off x="5784267" y="0"/>
            <a:ext cx="4121733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7357769A-0F5B-917C-3677-6E9BCAA34082}"/>
              </a:ext>
            </a:extLst>
          </p:cNvPr>
          <p:cNvSpPr/>
          <p:nvPr/>
        </p:nvSpPr>
        <p:spPr>
          <a:xfrm>
            <a:off x="60854" y="1470430"/>
            <a:ext cx="3831353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M062X: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győztes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M06: 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TDDFT győztes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89C18-878F-F14E-9869-AF488723F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CC4296-819D-C86A-6A8E-BA4F1D3B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katalízis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D462F68-0152-F625-E7DA-87305BE67C0E}"/>
              </a:ext>
            </a:extLst>
          </p:cNvPr>
          <p:cNvSpPr/>
          <p:nvPr/>
        </p:nvSpPr>
        <p:spPr>
          <a:xfrm>
            <a:off x="60853" y="1470430"/>
            <a:ext cx="6823025" cy="11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kismolekulák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aktiválása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egyelektron-transzfer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(SET)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folyamatban</a:t>
            </a:r>
            <a:endParaRPr lang="en-US" sz="2000" b="1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86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FE53-9926-C4F5-D8ED-0E5F33F13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6DFE1F-34DB-6319-4DD0-91519DD0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Legjobb modell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D68FBD0-3F0B-5796-482A-A6D6FFD17C71}"/>
              </a:ext>
            </a:extLst>
          </p:cNvPr>
          <p:cNvSpPr/>
          <p:nvPr/>
        </p:nvSpPr>
        <p:spPr>
          <a:xfrm>
            <a:off x="60854" y="1470430"/>
            <a:ext cx="4252354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egyértelműen segít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legjobb M062X + ML modellben nincs extra paraméter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804F3C8-3B54-D08A-452B-B91FF8B957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90" y="3116926"/>
            <a:ext cx="7611136" cy="2789533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A7FC0D7E-90D8-C9AF-213C-01C308E320F8}"/>
              </a:ext>
            </a:extLst>
          </p:cNvPr>
          <p:cNvSpPr/>
          <p:nvPr/>
        </p:nvSpPr>
        <p:spPr>
          <a:xfrm>
            <a:off x="1730699" y="4794088"/>
            <a:ext cx="1210232" cy="654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D79E209-E6C0-DED5-3E50-B42F27AACF73}"/>
              </a:ext>
            </a:extLst>
          </p:cNvPr>
          <p:cNvSpPr txBox="1"/>
          <p:nvPr/>
        </p:nvSpPr>
        <p:spPr>
          <a:xfrm>
            <a:off x="0" y="4055992"/>
            <a:ext cx="1790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Nincs OPC  adatkészlet specifikus paraméter!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1DDAF4F-0CA1-023C-783E-5831F5B78408}"/>
              </a:ext>
            </a:extLst>
          </p:cNvPr>
          <p:cNvSpPr/>
          <p:nvPr/>
        </p:nvSpPr>
        <p:spPr>
          <a:xfrm>
            <a:off x="6679217" y="3350770"/>
            <a:ext cx="1156443" cy="654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5FB74307-07F4-DE4F-0034-2C4EFA96B500}"/>
              </a:ext>
            </a:extLst>
          </p:cNvPr>
          <p:cNvCxnSpPr>
            <a:cxnSpLocks/>
          </p:cNvCxnSpPr>
          <p:nvPr/>
        </p:nvCxnSpPr>
        <p:spPr>
          <a:xfrm flipH="1">
            <a:off x="7934271" y="3677980"/>
            <a:ext cx="7611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D0BCD92-A829-9E24-4A8A-CEE66039A819}"/>
              </a:ext>
            </a:extLst>
          </p:cNvPr>
          <p:cNvSpPr txBox="1"/>
          <p:nvPr/>
        </p:nvSpPr>
        <p:spPr>
          <a:xfrm>
            <a:off x="8704221" y="3429000"/>
            <a:ext cx="1201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nélküli legjobb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CA218638-FE07-E659-2C77-6581834B79A8}"/>
              </a:ext>
            </a:extLst>
          </p:cNvPr>
          <p:cNvCxnSpPr>
            <a:cxnSpLocks/>
          </p:cNvCxnSpPr>
          <p:nvPr/>
        </p:nvCxnSpPr>
        <p:spPr>
          <a:xfrm>
            <a:off x="1225550" y="4743450"/>
            <a:ext cx="438845" cy="2164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8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DFF1F-E73A-E0D2-492D-2CE0A17A6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C584A7-C3FC-4AF8-DAD7-2EE7AD3B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Legjobb modell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BC1980C-7BBA-1615-F636-C4808FEC9F27}"/>
              </a:ext>
            </a:extLst>
          </p:cNvPr>
          <p:cNvSpPr/>
          <p:nvPr/>
        </p:nvSpPr>
        <p:spPr>
          <a:xfrm>
            <a:off x="60854" y="1470430"/>
            <a:ext cx="4252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Gyakorlatban: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tartományok becslése</a:t>
            </a:r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E8833EBC-70B8-CDDF-2523-3B41761EC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369254"/>
              </p:ext>
            </p:extLst>
          </p:nvPr>
        </p:nvGraphicFramePr>
        <p:xfrm>
          <a:off x="60854" y="2429546"/>
          <a:ext cx="5472953" cy="419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19888" imgH="4058148" progId="ChemDraw.Document.6.0">
                  <p:embed/>
                </p:oleObj>
              </mc:Choice>
              <mc:Fallback>
                <p:oleObj r:id="rId2" imgW="5319888" imgH="4058148" progId="ChemDraw.Document.6.0">
                  <p:embed/>
                  <p:pic>
                    <p:nvPicPr>
                      <p:cNvPr id="13" name="Objektum 12">
                        <a:extLst>
                          <a:ext uri="{FF2B5EF4-FFF2-40B4-BE49-F238E27FC236}">
                            <a16:creationId xmlns:a16="http://schemas.microsoft.com/office/drawing/2014/main" id="{6516312E-A51E-CA2F-8428-586A943CA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54" y="2429546"/>
                        <a:ext cx="5472953" cy="4199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ép 11">
            <a:extLst>
              <a:ext uri="{FF2B5EF4-FFF2-40B4-BE49-F238E27FC236}">
                <a16:creationId xmlns:a16="http://schemas.microsoft.com/office/drawing/2014/main" id="{9B188113-B386-3055-DD36-212AA9AA3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40" y="0"/>
            <a:ext cx="4279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1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688E5-B03E-E798-2DCA-AC0D479CD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A7E7C-1496-7DDC-FD9B-8D38832F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Összefoglalás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44A5B3E-EC9D-D97D-1CBC-1CE99B605A1C}"/>
              </a:ext>
            </a:extLst>
          </p:cNvPr>
          <p:cNvSpPr/>
          <p:nvPr/>
        </p:nvSpPr>
        <p:spPr>
          <a:xfrm>
            <a:off x="60854" y="1470430"/>
            <a:ext cx="7539018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katalízis kulcsa: gerjesztett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számítható alapállapoti </a:t>
            </a:r>
            <a:r>
              <a:rPr lang="hu-H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potenciálból + 0-0 energiából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DFT benchmark alapállapotra: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hibrid funkcionálok jól teljesítenek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funkcionál és töltés függő paraméterekkel javítható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energia számolása</a:t>
            </a:r>
          </a:p>
          <a:p>
            <a:pPr marL="800100" lvl="1" indent="-34290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DFT helyett ML: nem kell korrekciós paraméter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legjobb modell: M062X alapállapotra + </a:t>
            </a:r>
            <a:b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 0-0 energiára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további tervek: </a:t>
            </a:r>
          </a:p>
          <a:p>
            <a:pPr marL="742950" lvl="1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E</a:t>
            </a:r>
            <a:r>
              <a:rPr lang="hu-HU" sz="16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jósló ML modell optimálása </a:t>
            </a:r>
          </a:p>
          <a:p>
            <a:pPr marL="742950" lvl="1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v"/>
              <a:defRPr sz="1992"/>
            </a:pPr>
            <a:r>
              <a:rPr lang="hu-H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teljesen ML modell fejlesztése potenciál jóslásra</a:t>
            </a: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8A01B554-96EA-E37D-C428-AB2F8940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3505" y="3602995"/>
            <a:ext cx="3063729" cy="30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31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01"/>
            <a:ext cx="9904440" cy="646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159361" y="4519925"/>
            <a:ext cx="3867039" cy="162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527" tIns="42764" rIns="85527" bIns="42764"/>
          <a:lstStyle>
            <a:lvl1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1pPr>
            <a:lvl2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2pPr>
            <a:lvl3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3pPr>
            <a:lvl4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4pPr>
            <a:lvl5pPr>
              <a:lnSpc>
                <a:spcPct val="11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Open Sans" pitchFamily="32" charset="0"/>
                <a:cs typeface="Arial Unicode MS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0"/>
              </a:spcBef>
            </a:pPr>
            <a:r>
              <a:rPr lang="hu-HU" altLang="hu-HU" sz="3400" b="1" dirty="0">
                <a:solidFill>
                  <a:schemeClr val="bg1"/>
                </a:solidFill>
              </a:rPr>
              <a:t>Fehér Péter Pál</a:t>
            </a:r>
          </a:p>
          <a:p>
            <a:pPr eaLnBrk="1">
              <a:lnSpc>
                <a:spcPct val="150000"/>
              </a:lnSpc>
              <a:spcBef>
                <a:spcPts val="0"/>
              </a:spcBef>
            </a:pPr>
            <a:r>
              <a:rPr lang="hu-HU" altLang="hu-HU" sz="2000" b="1" dirty="0">
                <a:solidFill>
                  <a:schemeClr val="bg1"/>
                </a:solidFill>
              </a:rPr>
              <a:t>feher.peter@ttk.hu</a:t>
            </a:r>
            <a:endParaRPr lang="hu-HU" altLang="hu-HU" sz="34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Facebook Ikon Szimbólum - Ingyenes vektorgrafika a Pixabay-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Facebook Ikon Szimbólum - Ingyenes vektorgrafika a Pixabay-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Facebook Ikon Szimbólum - Ingyenes vektorgrafika a Pixabay-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09" y="200818"/>
            <a:ext cx="815182" cy="815182"/>
          </a:xfrm>
          <a:prstGeom prst="rect">
            <a:avLst/>
          </a:prstGeom>
        </p:spPr>
      </p:pic>
      <p:pic>
        <p:nvPicPr>
          <p:cNvPr id="9" name="Kép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84" y="158749"/>
            <a:ext cx="1233157" cy="857251"/>
          </a:xfrm>
          <a:prstGeom prst="rect">
            <a:avLst/>
          </a:prstGeom>
        </p:spPr>
      </p:pic>
      <p:pic>
        <p:nvPicPr>
          <p:cNvPr id="4" name="Kép 3" descr="A képen Betűtípus, Grafika, embléma, szöveg látható&#10;&#10;Automatikusan generált leírás">
            <a:extLst>
              <a:ext uri="{FF2B5EF4-FFF2-40B4-BE49-F238E27FC236}">
                <a16:creationId xmlns:a16="http://schemas.microsoft.com/office/drawing/2014/main" id="{BBCF6660-9342-BA28-49E3-A14603024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" y="220061"/>
            <a:ext cx="2517413" cy="8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73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0DA8C-35C1-4416-8161-C6109875A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D5AF4C-931B-041B-03EB-EF38DCEC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katalízis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A0871B-D611-E6BC-A00A-5F530A722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973" y="1946686"/>
            <a:ext cx="5858620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EA7F4AF3-758C-D7ED-F4F1-97CC674E23AE}"/>
                  </a:ext>
                </a:extLst>
              </p14:cNvPr>
              <p14:cNvContentPartPr/>
              <p14:nvPr/>
            </p14:nvContentPartPr>
            <p14:xfrm>
              <a:off x="6813360" y="2810914"/>
              <a:ext cx="788400" cy="666720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EA7F4AF3-758C-D7ED-F4F1-97CC674E23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7240" y="2804794"/>
                <a:ext cx="80064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Szabadkéz 11">
                <a:extLst>
                  <a:ext uri="{FF2B5EF4-FFF2-40B4-BE49-F238E27FC236}">
                    <a16:creationId xmlns:a16="http://schemas.microsoft.com/office/drawing/2014/main" id="{8482E0E9-59FF-D846-4D32-951D1F0F601B}"/>
                  </a:ext>
                </a:extLst>
              </p14:cNvPr>
              <p14:cNvContentPartPr/>
              <p14:nvPr/>
            </p14:nvContentPartPr>
            <p14:xfrm>
              <a:off x="4044240" y="5527474"/>
              <a:ext cx="1163520" cy="996120"/>
            </p14:xfrm>
          </p:contentPart>
        </mc:Choice>
        <mc:Fallback xmlns="">
          <p:pic>
            <p:nvPicPr>
              <p:cNvPr id="12" name="Szabadkéz 11">
                <a:extLst>
                  <a:ext uri="{FF2B5EF4-FFF2-40B4-BE49-F238E27FC236}">
                    <a16:creationId xmlns:a16="http://schemas.microsoft.com/office/drawing/2014/main" id="{8482E0E9-59FF-D846-4D32-951D1F0F60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8120" y="5521354"/>
                <a:ext cx="1175760" cy="10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72CF95D-F0A7-7E49-FC4E-54717A9CE101}"/>
              </a:ext>
            </a:extLst>
          </p:cNvPr>
          <p:cNvGrpSpPr/>
          <p:nvPr/>
        </p:nvGrpSpPr>
        <p:grpSpPr>
          <a:xfrm>
            <a:off x="4873680" y="3312034"/>
            <a:ext cx="1950120" cy="2201040"/>
            <a:chOff x="3148397" y="3424177"/>
            <a:chExt cx="1950120" cy="22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C6E3B449-A7DC-9D5B-187D-4787C9C2C93B}"/>
                    </a:ext>
                  </a:extLst>
                </p14:cNvPr>
                <p14:cNvContentPartPr/>
                <p14:nvPr/>
              </p14:nvContentPartPr>
              <p14:xfrm>
                <a:off x="3251717" y="3424177"/>
                <a:ext cx="1846800" cy="2139120"/>
              </p14:xfrm>
            </p:contentPart>
          </mc:Choice>
          <mc:Fallback xmlns=""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C6E3B449-A7DC-9D5B-187D-4787C9C2C9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45596" y="3418058"/>
                  <a:ext cx="1859042" cy="21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6A90729B-5793-D8AF-DA73-08FBE7FE96BB}"/>
                    </a:ext>
                  </a:extLst>
                </p14:cNvPr>
                <p14:cNvContentPartPr/>
                <p14:nvPr/>
              </p14:nvContentPartPr>
              <p14:xfrm>
                <a:off x="3148397" y="5468977"/>
                <a:ext cx="281880" cy="156240"/>
              </p14:xfrm>
            </p:contentPart>
          </mc:Choice>
          <mc:Fallback xmlns=""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6A90729B-5793-D8AF-DA73-08FBE7FE96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42269" y="5462857"/>
                  <a:ext cx="294136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00B73350-7073-7753-DB1D-64196F75AF60}"/>
              </a:ext>
            </a:extLst>
          </p:cNvPr>
          <p:cNvGrpSpPr/>
          <p:nvPr/>
        </p:nvGrpSpPr>
        <p:grpSpPr>
          <a:xfrm>
            <a:off x="5115240" y="3829714"/>
            <a:ext cx="260280" cy="250920"/>
            <a:chOff x="3389957" y="3941857"/>
            <a:chExt cx="26028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4554C2E6-B81C-4151-09EE-1B7799F66CEC}"/>
                    </a:ext>
                  </a:extLst>
                </p14:cNvPr>
                <p14:cNvContentPartPr/>
                <p14:nvPr/>
              </p14:nvContentPartPr>
              <p14:xfrm>
                <a:off x="3389957" y="4009177"/>
                <a:ext cx="154800" cy="18360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4554C2E6-B81C-4151-09EE-1B7799F66C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83837" y="4003057"/>
                  <a:ext cx="167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7795F145-D379-BD21-AEDA-EE02DAFEEA6B}"/>
                    </a:ext>
                  </a:extLst>
                </p14:cNvPr>
                <p14:cNvContentPartPr/>
                <p14:nvPr/>
              </p14:nvContentPartPr>
              <p14:xfrm>
                <a:off x="3536837" y="3941857"/>
                <a:ext cx="113400" cy="7200"/>
              </p14:xfrm>
            </p:contentPart>
          </mc:Choice>
          <mc:Fallback xmlns=""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7795F145-D379-BD21-AEDA-EE02DAFEEA6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30717" y="3935737"/>
                  <a:ext cx="1256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CF7D6F91-851C-23D2-F14B-5D13097AAB6D}"/>
              </a:ext>
            </a:extLst>
          </p:cNvPr>
          <p:cNvGrpSpPr/>
          <p:nvPr/>
        </p:nvGrpSpPr>
        <p:grpSpPr>
          <a:xfrm>
            <a:off x="5304960" y="5882794"/>
            <a:ext cx="1131840" cy="324720"/>
            <a:chOff x="3579677" y="5994937"/>
            <a:chExt cx="1131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435C8F2B-6ED9-3A0A-B69A-6259394AA680}"/>
                    </a:ext>
                  </a:extLst>
                </p14:cNvPr>
                <p14:cNvContentPartPr/>
                <p14:nvPr/>
              </p14:nvContentPartPr>
              <p14:xfrm>
                <a:off x="3579677" y="6133897"/>
                <a:ext cx="1078560" cy="43560"/>
              </p14:xfrm>
            </p:contentPart>
          </mc:Choice>
          <mc:Fallback xmlns=""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435C8F2B-6ED9-3A0A-B69A-6259394AA6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3557" y="6127777"/>
                  <a:ext cx="1090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31EF950C-1332-7BA4-9388-321885B996DB}"/>
                    </a:ext>
                  </a:extLst>
                </p14:cNvPr>
                <p14:cNvContentPartPr/>
                <p14:nvPr/>
              </p14:nvContentPartPr>
              <p14:xfrm>
                <a:off x="4526117" y="5994937"/>
                <a:ext cx="185400" cy="32472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31EF950C-1332-7BA4-9388-321885B996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19997" y="5988817"/>
                  <a:ext cx="197640" cy="336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églalap 3">
            <a:extLst>
              <a:ext uri="{FF2B5EF4-FFF2-40B4-BE49-F238E27FC236}">
                <a16:creationId xmlns:a16="http://schemas.microsoft.com/office/drawing/2014/main" id="{1AA9B14F-AD5A-7E5B-D1B1-4E8E40DC24AE}"/>
              </a:ext>
            </a:extLst>
          </p:cNvPr>
          <p:cNvSpPr/>
          <p:nvPr/>
        </p:nvSpPr>
        <p:spPr>
          <a:xfrm>
            <a:off x="60853" y="1470430"/>
            <a:ext cx="6823025" cy="235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kismolekulák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aktiválása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egyelektron-transzfer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(SET)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folyamatban</a:t>
            </a:r>
            <a:endParaRPr lang="en-US" sz="2000" b="1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Mitől más mint alapállapotban?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termikusan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elérhetetlen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reakciók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5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F5098-E4F3-A4CF-7B9F-FE62BF8D4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12B71F-DF74-A7C9-846F-15394494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katalízis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2B7C9DF-E542-1393-20D8-D57733A9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38" y="1728471"/>
            <a:ext cx="7041562" cy="5129529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2F107123-5957-B1CE-13AC-A2D46BF2B922}"/>
              </a:ext>
            </a:extLst>
          </p:cNvPr>
          <p:cNvSpPr/>
          <p:nvPr/>
        </p:nvSpPr>
        <p:spPr>
          <a:xfrm>
            <a:off x="60853" y="1470430"/>
            <a:ext cx="6823025" cy="310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kismolekulák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aktiválása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egyelektron-transzfer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(SET)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folyamatban</a:t>
            </a:r>
            <a:endParaRPr lang="en-US" sz="2000" b="1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Mitől más mint alapállapotban?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termikusan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elérhetetlen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reakciók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szuper-redukáló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szerves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fotokatalizátorok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6A62376-5D55-1239-2061-DD277AD9CFC4}"/>
              </a:ext>
            </a:extLst>
          </p:cNvPr>
          <p:cNvSpPr txBox="1"/>
          <p:nvPr/>
        </p:nvSpPr>
        <p:spPr>
          <a:xfrm>
            <a:off x="6291986" y="2393457"/>
            <a:ext cx="3614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i="1" dirty="0" err="1"/>
              <a:t>Angew</a:t>
            </a:r>
            <a:r>
              <a:rPr lang="de-DE" sz="1200" i="1" dirty="0"/>
              <a:t>. Chem. Int. Ed.</a:t>
            </a:r>
            <a:r>
              <a:rPr lang="hu-HU" sz="1200" i="1" dirty="0"/>
              <a:t>,</a:t>
            </a:r>
            <a:r>
              <a:rPr lang="de-DE" sz="1200" i="1" dirty="0"/>
              <a:t> </a:t>
            </a:r>
            <a:r>
              <a:rPr lang="de-DE" sz="1200" b="1" dirty="0"/>
              <a:t>2021</a:t>
            </a:r>
            <a:r>
              <a:rPr lang="de-DE" sz="1200" dirty="0"/>
              <a:t>, </a:t>
            </a:r>
            <a:r>
              <a:rPr lang="de-DE" sz="1200" i="1" dirty="0"/>
              <a:t>60</a:t>
            </a:r>
            <a:r>
              <a:rPr lang="de-DE" sz="1200" dirty="0"/>
              <a:t>, 19526–19549</a:t>
            </a:r>
            <a:endParaRPr lang="hu-HU" sz="12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ABEA795-E861-DD33-380C-24931A1E69E0}"/>
              </a:ext>
            </a:extLst>
          </p:cNvPr>
          <p:cNvSpPr txBox="1"/>
          <p:nvPr/>
        </p:nvSpPr>
        <p:spPr>
          <a:xfrm>
            <a:off x="7428661" y="6519446"/>
            <a:ext cx="2477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it-IT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E(Li</a:t>
            </a:r>
            <a:r>
              <a:rPr lang="it-IT" sz="1600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it-IT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/Li) = −3.28 V vs SCE</a:t>
            </a:r>
            <a:endParaRPr lang="hu-HU" sz="1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CFD18-395C-8B04-5228-CBC2A5B5C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55E9FC-1AA5-147D-75CD-7E038D20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katalízis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C922F44-0EA4-09E5-21B9-E952EE15F881}"/>
              </a:ext>
            </a:extLst>
          </p:cNvPr>
          <p:cNvSpPr/>
          <p:nvPr/>
        </p:nvSpPr>
        <p:spPr>
          <a:xfrm>
            <a:off x="60853" y="1470430"/>
            <a:ext cx="6823025" cy="36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kismolekulák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aktiválása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egyelektron-transzfer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(SET)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folyamatban</a:t>
            </a:r>
            <a:endParaRPr lang="en-US" sz="2000" b="1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elektrontranszfer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reaktivitás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redox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potenciál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redukció irányban felírt egyenletek: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reakció-szabadentalpia ↔ E(M</a:t>
            </a:r>
            <a:r>
              <a:rPr lang="hu-HU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/M) és E(M/M</a:t>
            </a:r>
            <a:r>
              <a:rPr lang="hu-HU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−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potenciálok (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Nernst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-egyenlet)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04379C95-7D79-D902-D07F-EE3F4E7C8D11}"/>
                  </a:ext>
                </a:extLst>
              </p:cNvPr>
              <p:cNvSpPr txBox="1"/>
              <p:nvPr/>
            </p:nvSpPr>
            <p:spPr>
              <a:xfrm>
                <a:off x="1232775" y="3168995"/>
                <a:ext cx="6096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hu-H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04379C95-7D79-D902-D07F-EE3F4E7C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75" y="3168995"/>
                <a:ext cx="609691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FD9BC1F-56A2-86F6-895D-4314230C563E}"/>
                  </a:ext>
                </a:extLst>
              </p:cNvPr>
              <p:cNvSpPr txBox="1"/>
              <p:nvPr/>
            </p:nvSpPr>
            <p:spPr>
              <a:xfrm>
                <a:off x="1427415" y="3734181"/>
                <a:ext cx="6096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FD9BC1F-56A2-86F6-895D-4314230C5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15" y="3734181"/>
                <a:ext cx="60969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1758C56-D496-CE88-92F4-954F69D1D0B3}"/>
                  </a:ext>
                </a:extLst>
              </p:cNvPr>
              <p:cNvSpPr txBox="1"/>
              <p:nvPr/>
            </p:nvSpPr>
            <p:spPr>
              <a:xfrm>
                <a:off x="1904544" y="5263585"/>
                <a:ext cx="60969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hu-HU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zF</m:t>
                      </m:r>
                      <m:sSup>
                        <m:sSupPr>
                          <m:ctrlPr>
                            <a:rPr lang="hu-H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hu-H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1758C56-D496-CE88-92F4-954F69D1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44" y="5263585"/>
                <a:ext cx="60969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62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2AB1-1644-63D3-F6A6-94FE4629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E380EB-7A03-D7B7-22F7-046163EB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katalízis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38AA600-FE60-97E8-8482-AABAABC4900C}"/>
              </a:ext>
            </a:extLst>
          </p:cNvPr>
          <p:cNvSpPr/>
          <p:nvPr/>
        </p:nvSpPr>
        <p:spPr>
          <a:xfrm>
            <a:off x="60853" y="1470430"/>
            <a:ext cx="6823025" cy="383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kismolekulák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aktiválása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egyelektron-transzfer</a:t>
            </a:r>
            <a:r>
              <a:rPr lang="en-US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(SET) </a:t>
            </a:r>
            <a:r>
              <a:rPr lang="en-US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folyamatban</a:t>
            </a:r>
            <a:endParaRPr lang="en-US" sz="2000" b="1" u="sng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állapotban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t-B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új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pt-B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potenciálok: E(M</a:t>
            </a:r>
            <a:r>
              <a:rPr lang="pt-BR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pt-B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/M*) és E(M*/M</a:t>
            </a:r>
            <a:r>
              <a:rPr lang="pt-BR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−</a:t>
            </a:r>
            <a:r>
              <a:rPr lang="pt-B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Invertált energetika!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C915F8F-DF02-0239-FFB8-1D0D8881B614}"/>
                  </a:ext>
                </a:extLst>
              </p:cNvPr>
              <p:cNvSpPr txBox="1"/>
              <p:nvPr/>
            </p:nvSpPr>
            <p:spPr>
              <a:xfrm>
                <a:off x="1426274" y="2742557"/>
                <a:ext cx="7311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hu-HU" sz="28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280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hu-HU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hu-HU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hu-HU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8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hu-HU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C915F8F-DF02-0239-FFB8-1D0D8881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74" y="2742557"/>
                <a:ext cx="731109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02DDAAF-3B3A-F10F-17C7-A3A0A8AF4D53}"/>
                  </a:ext>
                </a:extLst>
              </p:cNvPr>
              <p:cNvSpPr txBox="1"/>
              <p:nvPr/>
            </p:nvSpPr>
            <p:spPr>
              <a:xfrm>
                <a:off x="1476076" y="3283138"/>
                <a:ext cx="700446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30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hu-HU" sz="300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30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hu-HU" sz="30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3000" i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0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30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hu-HU" sz="3000" i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sz="3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30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3000" b="0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GB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u-HU" sz="3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3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30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hu-HU" sz="30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hu-HU" sz="3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sz="3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3000" i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hu-HU" sz="30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02DDAAF-3B3A-F10F-17C7-A3A0A8AF4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76" y="3283138"/>
                <a:ext cx="700446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88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5F8F0-B5B6-376D-515B-77A08E65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4F0320-1723-C8E1-ED64-CC9EB919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A7262CB-E6ED-DA42-D065-0B6974FA01AA}"/>
              </a:ext>
            </a:extLst>
          </p:cNvPr>
          <p:cNvSpPr/>
          <p:nvPr/>
        </p:nvSpPr>
        <p:spPr>
          <a:xfrm>
            <a:off x="60854" y="1470430"/>
            <a:ext cx="5831441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2888">
              <a:spcBef>
                <a:spcPts val="1100"/>
              </a:spcBef>
              <a:buClr>
                <a:srgbClr val="7373FF"/>
              </a:buClr>
              <a:defRPr sz="1992"/>
            </a:pPr>
            <a:r>
              <a:rPr lang="hu-HU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gerjesztett </a:t>
            </a:r>
            <a:r>
              <a:rPr lang="hu-HU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állapotbeli</a:t>
            </a:r>
            <a:r>
              <a:rPr lang="hu-HU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b="1" u="sng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000" b="1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 számolása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Két komponens: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+mj-lt"/>
              <a:buAutoNum type="alphaLcParenR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  <a:p>
            <a:pPr marL="914400" lvl="1" indent="-457200" defTabSz="372888">
              <a:spcBef>
                <a:spcPts val="1100"/>
              </a:spcBef>
              <a:buClr>
                <a:srgbClr val="7373FF"/>
              </a:buClr>
              <a:buFont typeface="+mj-lt"/>
              <a:buAutoNum type="alphaLcParenR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0-0 átmenet energiája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DFT számára ez két nagyban </a:t>
            </a:r>
            <a:b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különböző kihívás → benchmark</a:t>
            </a:r>
          </a:p>
        </p:txBody>
      </p:sp>
      <p:pic>
        <p:nvPicPr>
          <p:cNvPr id="3" name="Kép 2" descr="A képen szöveg, diagram, sor, Diagram látható&#10;&#10;Automatikusan generált leírás">
            <a:extLst>
              <a:ext uri="{FF2B5EF4-FFF2-40B4-BE49-F238E27FC236}">
                <a16:creationId xmlns:a16="http://schemas.microsoft.com/office/drawing/2014/main" id="{FCA1A464-195A-0D96-5011-EBDFD8570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50" y="1928110"/>
            <a:ext cx="5486453" cy="4716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0CFC8DB-9869-50D3-9EB3-02F11080C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2196"/>
            <a:ext cx="4050914" cy="257580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573F435-0410-1189-176E-B7152C9B8A85}"/>
              </a:ext>
            </a:extLst>
          </p:cNvPr>
          <p:cNvSpPr txBox="1"/>
          <p:nvPr/>
        </p:nvSpPr>
        <p:spPr>
          <a:xfrm>
            <a:off x="1689075" y="6134986"/>
            <a:ext cx="268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GB" sz="1600" baseline="-250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0,0</a:t>
            </a:r>
            <a:r>
              <a:rPr lang="en-GB" sz="16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0-0 </a:t>
            </a:r>
            <a:r>
              <a:rPr lang="en-GB" sz="16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átmenet</a:t>
            </a:r>
            <a:r>
              <a:rPr lang="en-GB" sz="16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energiája</a:t>
            </a:r>
            <a:endParaRPr lang="hu-HU" sz="1600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3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CCA0-1A2E-D671-953F-3BAFC235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703A93-1C26-7A9E-E523-2645164A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Alapállapoti </a:t>
            </a:r>
            <a:r>
              <a:rPr lang="hu-HU" sz="2800" dirty="0" err="1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redox</a:t>
            </a:r>
            <a:r>
              <a:rPr lang="hu-HU" sz="2800" dirty="0">
                <a:solidFill>
                  <a:srgbClr val="7373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potenciál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442AF37-42AD-DF95-19E3-A9063220025A}"/>
              </a:ext>
            </a:extLst>
          </p:cNvPr>
          <p:cNvSpPr/>
          <p:nvPr/>
        </p:nvSpPr>
        <p:spPr>
          <a:xfrm>
            <a:off x="60854" y="1470430"/>
            <a:ext cx="5831441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reakció-szabadentalpia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számolás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geometria optimálások + frekvencia számítás</a:t>
            </a: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potenciál (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SCE) </a:t>
            </a:r>
            <a:r>
              <a:rPr lang="hu-HU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Nernst</a:t>
            </a:r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-egyenletből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372888">
              <a:spcBef>
                <a:spcPts val="1100"/>
              </a:spcBef>
              <a:buClr>
                <a:srgbClr val="7373FF"/>
              </a:buClr>
              <a:buFont typeface="Wingdings" panose="05000000000000000000" pitchFamily="2" charset="2"/>
              <a:buChar char="§"/>
              <a:defRPr sz="1992"/>
            </a:pPr>
            <a:endParaRPr lang="hu-HU" sz="2000" b="1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552DD649-8157-D948-BBBD-5D392D693E6B}"/>
                  </a:ext>
                </a:extLst>
              </p:cNvPr>
              <p:cNvSpPr txBox="1"/>
              <p:nvPr/>
            </p:nvSpPr>
            <p:spPr>
              <a:xfrm>
                <a:off x="1638933" y="3217062"/>
                <a:ext cx="6481483" cy="85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  <m:f>
                            <m:fPr>
                              <m:type m:val="lin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𝑒𝑑</m:t>
                          </m:r>
                          <m:r>
                            <a:rPr lang="hu-HU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𝑆𝐶𝐸</m:t>
                          </m:r>
                        </m:sup>
                      </m:sSubSup>
                      <m:r>
                        <a:rPr lang="hu-HU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u-H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f>
                                <m:fPr>
                                  <m:type m:val="lin"/>
                                  <m:ctrlPr>
                                    <a:rPr lang="hu-HU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u-HU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hu-HU" sz="2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hu-HU" sz="2400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hu-H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𝑆𝐶𝐸</m:t>
                          </m:r>
                          <m:r>
                            <a:rPr lang="hu-HU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𝑎𝑞</m:t>
                          </m:r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𝑎𝑏𝑠</m:t>
                          </m:r>
                        </m:sup>
                      </m:sSubSup>
                      <m:r>
                        <a:rPr lang="hu-H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552DD649-8157-D948-BBBD-5D392D69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933" y="3217062"/>
                <a:ext cx="6481483" cy="85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161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. %m. %d.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6.86189403910000095266E+00&quot;&gt;&lt;m_msothmcolidx val=&quot;0&quot;/&gt;&lt;m_rgb r=&quot;F2&quot; g=&quot;C6&quot; b=&quot;11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AaDugBxkiv4N0nf5Z3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63v8Dxk690l3kg7_L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JGs8w7E6MkZR6lw1n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iWZAO0Sv44R4h6sJ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UZ2LqIbEW14Jxhr5A5X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oXyvlDukS6OtgkYuCv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mwuB2RES2unJMFXM0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helC.t0ESGyADbll8jX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ri4dpO6kWYAvCGS6vA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UvVnsP20y8a4VoIMyT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6NS8WthEaNO2huOmrU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sbH.aeEmawaARt9cY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0391;14.87504;15;29.87504;30;45;45.12504;59.87504;"/>
  <p:tag name="VCT-BULLETVISIBILITY" val="G ****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1.2009 14:05:10"/>
  <p:tag name="VCT-TEMPLATE" val="blank.potx"/>
  <p:tag name="VCTMASTER" val="HP_standard"/>
  <p:tag name="VCT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0391;14.87504;15;29.87504;30;45;45.12504;59.87504;"/>
  <p:tag name="VCT-BULLETVISIBILITY" val="G 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wMQXC9P0e.pa6V4.WQ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dLq_Vtz0WPgZs3m2AX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f4ldpmV0aWAfIwZmeVX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AaDugBxkiv4N0nf5Z3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63v8Dxk690l3kg7_L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JGs8w7E6MkZR6lw1n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iWZAO0Sv44R4h6sJ8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UZ2LqIbEW14Jxhr5A5X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oXyvlDukS6OtgkYuCv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mwuB2RES2unJMFXM0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1.2009 14:05:10"/>
  <p:tag name="VCT-TEMPLATE" val="blank.potx"/>
  <p:tag name="VCTMASTER" val="HP_standard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helC.t0ESGyADbll8jX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ri4dpO6kWYAvCGS6vAL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UvVnsP20y8a4VoIMyTV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6NS8WthEaNO2huOmrU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sbH.aeEmawaARt9cY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50391;14.87504;15;29.87504;30;45;45.12504;59.87504;"/>
  <p:tag name="VCT-BULLETVISIBILITY" val="G ****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1.2009 14:05:10"/>
  <p:tag name="VCT-TEMPLATE" val="blank.potx"/>
  <p:tag name="VCTMASTER" val="HP_standard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wMQXC9P0e.pa6V4.WQV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dLq_Vtz0WPgZs3m2AX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f4ldpmV0aWAfIwZmeV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AaDugBxkiv4N0nf5Z3R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63v8Dxk690l3kg7_L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JGs8w7E6MkZR6lw1nV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iWZAO0Sv44R4h6sJ8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UZ2LqIbEW14Jxhr5A5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oXyvlDukS6OtgkYuCvw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mwuB2RES2unJMFXM0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helC.t0ESGyADbll8jX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ri4dpO6kWYAvCGS6vAL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UvVnsP20y8a4VoIMyTV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6NS8WthEaNO2huOmrUI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sbH.aeEmawaARt9cYv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wMQXC9P0e.pa6V4.WQ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dLq_Vtz0WPgZs3m2AX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f4ldpmV0aWAfIwZmeVXA"/>
</p:tagLst>
</file>

<file path=ppt/theme/theme1.xml><?xml version="1.0" encoding="utf-8"?>
<a:theme xmlns:a="http://schemas.openxmlformats.org/drawingml/2006/main" name="IFUA">
  <a:themeElements>
    <a:clrScheme name="HuP-neu 3">
      <a:dk1>
        <a:srgbClr val="000000"/>
      </a:dk1>
      <a:lt1>
        <a:srgbClr val="FFFFFF"/>
      </a:lt1>
      <a:dk2>
        <a:srgbClr val="000000"/>
      </a:dk2>
      <a:lt2>
        <a:srgbClr val="8C8C8C"/>
      </a:lt2>
      <a:accent1>
        <a:srgbClr val="008CC8"/>
      </a:accent1>
      <a:accent2>
        <a:srgbClr val="E6E6E6"/>
      </a:accent2>
      <a:accent3>
        <a:srgbClr val="B4B4B4"/>
      </a:accent3>
      <a:accent4>
        <a:srgbClr val="969696"/>
      </a:accent4>
      <a:accent5>
        <a:srgbClr val="787878"/>
      </a:accent5>
      <a:accent6>
        <a:srgbClr val="05415A"/>
      </a:accent6>
      <a:hlink>
        <a:srgbClr val="464646"/>
      </a:hlink>
      <a:folHlink>
        <a:srgbClr val="B4B4B4"/>
      </a:folHlink>
    </a:clrScheme>
    <a:fontScheme name="Horváth Standar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custClrLst>
    <a:custClr name="Sky Blue 15%">
      <a:srgbClr val="DCEBFA"/>
    </a:custClr>
    <a:custClr name="Sky Blue 35%">
      <a:srgbClr val="AFD7EB"/>
    </a:custClr>
    <a:custClr name="Sky Blue 55%">
      <a:srgbClr val="73BEE1"/>
    </a:custClr>
    <a:custClr name="Sky Blue 75%">
      <a:srgbClr val="00A5D7"/>
    </a:custClr>
    <a:custClr name="Mid-Light Grey">
      <a:srgbClr val="D2D2D2"/>
    </a:custClr>
    <a:custClr name="Anthracite">
      <a:srgbClr val="5A5A5A"/>
    </a:custClr>
    <a:custClr name="Darkest Grey">
      <a:srgbClr val="464646"/>
    </a:custClr>
    <a:custClr name="Red">
      <a:srgbClr val="FF0000"/>
    </a:custClr>
    <a:custClr name="Yellow">
      <a:srgbClr val="FFFF00"/>
    </a:custClr>
    <a:custClr name="Green">
      <a:srgbClr val="00FF00"/>
    </a:custClr>
  </a:custClrLst>
  <a:extLst>
    <a:ext uri="{05A4C25C-085E-4340-85A3-A5531E510DB2}">
      <thm15:themeFamily xmlns:thm15="http://schemas.microsoft.com/office/thememl/2012/main" name="IFUA" id="{788A8339-BE42-4D95-B3A3-C5FB10481625}" vid="{96D296F1-1144-4C3A-90AF-4A27F726C8D7}"/>
    </a:ext>
  </a:extLst>
</a:theme>
</file>

<file path=ppt/theme/theme2.xml><?xml version="1.0" encoding="utf-8"?>
<a:theme xmlns:a="http://schemas.openxmlformats.org/drawingml/2006/main" name="Prez_IFUA">
  <a:themeElements>
    <a:clrScheme name="HuP-neu 3">
      <a:dk1>
        <a:srgbClr val="000000"/>
      </a:dk1>
      <a:lt1>
        <a:srgbClr val="FFFFFF"/>
      </a:lt1>
      <a:dk2>
        <a:srgbClr val="000000"/>
      </a:dk2>
      <a:lt2>
        <a:srgbClr val="8C8C8C"/>
      </a:lt2>
      <a:accent1>
        <a:srgbClr val="008CC8"/>
      </a:accent1>
      <a:accent2>
        <a:srgbClr val="E6E6E6"/>
      </a:accent2>
      <a:accent3>
        <a:srgbClr val="B4B4B4"/>
      </a:accent3>
      <a:accent4>
        <a:srgbClr val="969696"/>
      </a:accent4>
      <a:accent5>
        <a:srgbClr val="787878"/>
      </a:accent5>
      <a:accent6>
        <a:srgbClr val="05415A"/>
      </a:accent6>
      <a:hlink>
        <a:srgbClr val="464646"/>
      </a:hlink>
      <a:folHlink>
        <a:srgbClr val="B4B4B4"/>
      </a:folHlink>
    </a:clrScheme>
    <a:fontScheme name="Horváth Standar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custClrLst>
    <a:custClr name="Sky Blue 15%">
      <a:srgbClr val="DCEBFA"/>
    </a:custClr>
    <a:custClr name="Sky Blue 35%">
      <a:srgbClr val="AFD7EB"/>
    </a:custClr>
    <a:custClr name="Sky Blue 55%">
      <a:srgbClr val="73BEE1"/>
    </a:custClr>
    <a:custClr name="Sky Blue 75%">
      <a:srgbClr val="00A5D7"/>
    </a:custClr>
    <a:custClr name="Mid-Light Grey">
      <a:srgbClr val="D2D2D2"/>
    </a:custClr>
    <a:custClr name="Anthracite">
      <a:srgbClr val="5A5A5A"/>
    </a:custClr>
    <a:custClr name="Darkest Grey">
      <a:srgbClr val="464646"/>
    </a:custClr>
    <a:custClr name="Red">
      <a:srgbClr val="FF0000"/>
    </a:custClr>
    <a:custClr name="Yellow">
      <a:srgbClr val="FFFF00"/>
    </a:custClr>
    <a:custClr name="Green">
      <a:srgbClr val="00FF00"/>
    </a:custClr>
  </a:custClrLst>
</a:theme>
</file>

<file path=ppt/theme/theme3.xml><?xml version="1.0" encoding="utf-8"?>
<a:theme xmlns:a="http://schemas.openxmlformats.org/drawingml/2006/main" name="1_IFUA">
  <a:themeElements>
    <a:clrScheme name="HuP-neu 3">
      <a:dk1>
        <a:srgbClr val="000000"/>
      </a:dk1>
      <a:lt1>
        <a:srgbClr val="FFFFFF"/>
      </a:lt1>
      <a:dk2>
        <a:srgbClr val="000000"/>
      </a:dk2>
      <a:lt2>
        <a:srgbClr val="8C8C8C"/>
      </a:lt2>
      <a:accent1>
        <a:srgbClr val="008CC8"/>
      </a:accent1>
      <a:accent2>
        <a:srgbClr val="E6E6E6"/>
      </a:accent2>
      <a:accent3>
        <a:srgbClr val="B4B4B4"/>
      </a:accent3>
      <a:accent4>
        <a:srgbClr val="969696"/>
      </a:accent4>
      <a:accent5>
        <a:srgbClr val="787878"/>
      </a:accent5>
      <a:accent6>
        <a:srgbClr val="05415A"/>
      </a:accent6>
      <a:hlink>
        <a:srgbClr val="464646"/>
      </a:hlink>
      <a:folHlink>
        <a:srgbClr val="B4B4B4"/>
      </a:folHlink>
    </a:clrScheme>
    <a:fontScheme name="Horváth Standar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custClrLst>
    <a:custClr name="Sky Blue 15%">
      <a:srgbClr val="DCEBFA"/>
    </a:custClr>
    <a:custClr name="Sky Blue 35%">
      <a:srgbClr val="AFD7EB"/>
    </a:custClr>
    <a:custClr name="Sky Blue 55%">
      <a:srgbClr val="73BEE1"/>
    </a:custClr>
    <a:custClr name="Sky Blue 75%">
      <a:srgbClr val="00A5D7"/>
    </a:custClr>
    <a:custClr name="Mid-Light Grey">
      <a:srgbClr val="D2D2D2"/>
    </a:custClr>
    <a:custClr name="Anthracite">
      <a:srgbClr val="5A5A5A"/>
    </a:custClr>
    <a:custClr name="Darkest Grey">
      <a:srgbClr val="464646"/>
    </a:custClr>
    <a:custClr name="Red">
      <a:srgbClr val="FF0000"/>
    </a:custClr>
    <a:custClr name="Yellow">
      <a:srgbClr val="FFFF00"/>
    </a:custClr>
    <a:custClr name="Green">
      <a:srgbClr val="00FF00"/>
    </a:custClr>
  </a:custClrLst>
  <a:extLst>
    <a:ext uri="{05A4C25C-085E-4340-85A3-A5531E510DB2}">
      <thm15:themeFamily xmlns:thm15="http://schemas.microsoft.com/office/thememl/2012/main" name="IFUA" id="{788A8339-BE42-4D95-B3A3-C5FB10481625}" vid="{96D296F1-1144-4C3A-90AF-4A27F726C8D7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qs:outline xmlns:qs="urn:strategyCompass:quickSlide:basic:outlineSlide:2014">
  <qs:id>401</qs:id>
  <qs:title>Szakmai ajánlat</qs:title>
  <qs:number/>
  <qs:position>1</qs:position>
  <qs:level>0</qs:level>
</qs:outline>
</file>

<file path=customXml/item2.xml><?xml version="1.0" encoding="utf-8"?>
<qs:outline xmlns:qs="urn:strategyCompass:quickSlide:basic:outlineSlide:2014">
  <qs:id>402</qs:id>
  <qs:title>Pénzügyi ajánlat</qs:title>
  <qs:number/>
  <qs:position>2</qs:position>
  <qs:level>0</qs:level>
</qs:outline>
</file>

<file path=customXml/item3.xml><?xml version="1.0" encoding="utf-8"?>
<qs:outline xmlns:qs="urn:strategyCompass:quickSlide:basic:outline:2014">
  <qs:settings>
    <qs:designID>QuickSlideAgenda18_4_3</qs:designID>
    <qs:numberingChecked>False</qs:numberingChecked>
    <qs:subNumberingChecked>False</qs:subNumberingChecked>
    <qs:pagesNumberChecked>False</qs:pagesNumberChecked>
    <qs:topicsChecked>True</qs:topicsChecked>
    <qs:overviewChecked>False</qs:overviewChecked>
    <qs:chapterNumberOnSlidesChecked>False</qs:chapterNumberOnSlidesChecked>
    <qs:chapterNameOnSlidesChecked>False</qs:chapterNameOnSlidesChecked>
    <qs:autoUpdateChecked>False</qs:autoUpdateChecked>
    <qs:subChaptersOnlyOnActiveChapter>True</qs:subChaptersOnlyOnActiveChapter>
    <qs:separatorOnlyActiveChapterChecked>False</qs:separatorOnlyActiveChapterChecked>
    <qs:overviewWithSubchaptersChecked>False</qs:overviewWithSubchaptersChecked>
    <qs:sectionsChecked>False</qs:sectionsChecked>
    <qs:navigationChecked>False</qs:navigationChecked>
    <qs:linkChecked>False</qs:linkChecked>
  </qs:settings>
  <qs:title>Tartalom</qs:title>
  <qs:overviewpage/>
  <qs:chapter>
    <qs:id>529</qs:id>
    <qs:title>Előzmények</qs:title>
    <qs:navText/>
    <qs:number/>
    <qs:position>1</qs:position>
    <qs:level>0</qs:level>
    <qs:pageNr>2</qs:pageNr>
  </qs:chapter>
  <qs:chapter>
    <qs:id>530</qs:id>
    <qs:title>A kiválasztott szervezetek</qs:title>
    <qs:navText/>
    <qs:number/>
    <qs:position>2</qs:position>
    <qs:level>0</qs:level>
    <qs:pageNr>6</qs:pageNr>
  </qs:chapter>
</qs:outline>
</file>

<file path=customXml/itemProps1.xml><?xml version="1.0" encoding="utf-8"?>
<ds:datastoreItem xmlns:ds="http://schemas.openxmlformats.org/officeDocument/2006/customXml" ds:itemID="{B0723AE6-1846-4385-84E0-00BC5FD4B489}">
  <ds:schemaRefs>
    <ds:schemaRef ds:uri="urn:strategyCompass:quickSlide:basic:outlineSlide:2014"/>
  </ds:schemaRefs>
</ds:datastoreItem>
</file>

<file path=customXml/itemProps2.xml><?xml version="1.0" encoding="utf-8"?>
<ds:datastoreItem xmlns:ds="http://schemas.openxmlformats.org/officeDocument/2006/customXml" ds:itemID="{C924DB06-701B-490A-BACA-F02FD86703DF}">
  <ds:schemaRefs>
    <ds:schemaRef ds:uri="urn:strategyCompass:quickSlide:basic:outlineSlide:2014"/>
  </ds:schemaRefs>
</ds:datastoreItem>
</file>

<file path=customXml/itemProps3.xml><?xml version="1.0" encoding="utf-8"?>
<ds:datastoreItem xmlns:ds="http://schemas.openxmlformats.org/officeDocument/2006/customXml" ds:itemID="{D15DDE94-899B-45DC-815F-1D5E7AD42A52}">
  <ds:schemaRefs>
    <ds:schemaRef ds:uri="urn:strategyCompass:quickSlide:basic:outline:20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IFUA</Template>
  <TotalTime>17198</TotalTime>
  <Words>997</Words>
  <Application>Microsoft Office PowerPoint</Application>
  <PresentationFormat>A4 (210x297 mm)</PresentationFormat>
  <Paragraphs>210</Paragraphs>
  <Slides>33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46" baseType="lpstr">
      <vt:lpstr>Arial</vt:lpstr>
      <vt:lpstr>Calibri</vt:lpstr>
      <vt:lpstr>Cambria Math</vt:lpstr>
      <vt:lpstr>Corporate E</vt:lpstr>
      <vt:lpstr>Corporate E Demi</vt:lpstr>
      <vt:lpstr>Open Sans</vt:lpstr>
      <vt:lpstr>Times New Roman</vt:lpstr>
      <vt:lpstr>Wingdings</vt:lpstr>
      <vt:lpstr>IFUA</vt:lpstr>
      <vt:lpstr>Prez_IFUA</vt:lpstr>
      <vt:lpstr>1_IFUA</vt:lpstr>
      <vt:lpstr>think-cell Slide</vt:lpstr>
      <vt:lpstr>CS ChemDraw Drawing</vt:lpstr>
      <vt:lpstr>PowerPoint-bemutató</vt:lpstr>
      <vt:lpstr>Tartalom</vt:lpstr>
      <vt:lpstr>Fotoredox katalízis</vt:lpstr>
      <vt:lpstr>Fotoredox katalízis</vt:lpstr>
      <vt:lpstr>Fotoredox katalízis</vt:lpstr>
      <vt:lpstr>Fotoredox katalízis</vt:lpstr>
      <vt:lpstr>Fotoredox katalízis</vt:lpstr>
      <vt:lpstr>Cél</vt:lpstr>
      <vt:lpstr>Alapállapoti redox potenciál</vt:lpstr>
      <vt:lpstr>Alapállapoti redox potenciál</vt:lpstr>
      <vt:lpstr>Alapállapoti redox potenciál</vt:lpstr>
      <vt:lpstr>Alapállapoti redox potenciál</vt:lpstr>
      <vt:lpstr>Alapállapoti redox potenciál</vt:lpstr>
      <vt:lpstr>Alapállapoti redox potenciál</vt:lpstr>
      <vt:lpstr>Alapállapoti redox potenciál</vt:lpstr>
      <vt:lpstr>0-0 átmenet energiája</vt:lpstr>
      <vt:lpstr>0-0 átmenet energiája</vt:lpstr>
      <vt:lpstr>0-0 átmenet energiája</vt:lpstr>
      <vt:lpstr>0-0 átmenet energiája</vt:lpstr>
      <vt:lpstr>0-0 átmenet energiája</vt:lpstr>
      <vt:lpstr>0-0 átmenet energiája</vt:lpstr>
      <vt:lpstr>Gerjesztett állapotbeli potenciálok</vt:lpstr>
      <vt:lpstr>Gerjesztett állapotbeli potenciálok</vt:lpstr>
      <vt:lpstr>Gerjesztett állapotbeli potenciálok</vt:lpstr>
      <vt:lpstr>Gerjesztett állapotbeli potenciálok</vt:lpstr>
      <vt:lpstr>Gerjesztett állapotbeli potenciálok</vt:lpstr>
      <vt:lpstr>ML modell</vt:lpstr>
      <vt:lpstr>ML modell</vt:lpstr>
      <vt:lpstr>Legjobb modell</vt:lpstr>
      <vt:lpstr>Legjobb modell</vt:lpstr>
      <vt:lpstr>Legjobb modell</vt:lpstr>
      <vt:lpstr>Összefoglalás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Kancellári adatgyűjtés és jelentéskészítés</dc:title>
  <dc:creator>Mezei Szabolcs</dc:creator>
  <cp:lastModifiedBy>Péter Fehér</cp:lastModifiedBy>
  <cp:revision>715</cp:revision>
  <cp:lastPrinted>2017-12-14T12:58:23Z</cp:lastPrinted>
  <dcterms:created xsi:type="dcterms:W3CDTF">2014-12-04T06:58:03Z</dcterms:created>
  <dcterms:modified xsi:type="dcterms:W3CDTF">2024-03-07T22:35:51Z</dcterms:modified>
</cp:coreProperties>
</file>