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15" r:id="rId4"/>
    <p:sldId id="287" r:id="rId5"/>
    <p:sldId id="327" r:id="rId6"/>
    <p:sldId id="290" r:id="rId7"/>
    <p:sldId id="292" r:id="rId8"/>
    <p:sldId id="328" r:id="rId9"/>
    <p:sldId id="296" r:id="rId10"/>
    <p:sldId id="329" r:id="rId11"/>
    <p:sldId id="280" r:id="rId12"/>
    <p:sldId id="284" r:id="rId13"/>
    <p:sldId id="298" r:id="rId14"/>
    <p:sldId id="299" r:id="rId15"/>
    <p:sldId id="330" r:id="rId16"/>
    <p:sldId id="276" r:id="rId17"/>
    <p:sldId id="301" r:id="rId18"/>
    <p:sldId id="303" r:id="rId19"/>
    <p:sldId id="304" r:id="rId2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86744" autoAdjust="0"/>
  </p:normalViewPr>
  <p:slideViewPr>
    <p:cSldViewPr>
      <p:cViewPr varScale="1">
        <p:scale>
          <a:sx n="99" d="100"/>
          <a:sy n="99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3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25B8-6925-4CF0-B0A3-45C4D70DE74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E836-6831-4D57-B10F-967BB41D0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9D66D-9686-42A8-9C28-2B00165FD93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DF88-586C-49F1-8EFB-4AE19B32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PhD dolgozatom fő témája a sokdimenziós potenciálisenergia-felületek fejlesztésének automatizálása robusztus elektronszerkezet-számító módszerekkel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And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exactly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robosurfer </a:t>
            </a:r>
            <a:r>
              <a:rPr lang="hu-HU" dirty="0" err="1"/>
              <a:t>system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, it </a:t>
            </a:r>
            <a:r>
              <a:rPr lang="hu-HU" dirty="0" err="1"/>
              <a:t>takes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 of </a:t>
            </a:r>
            <a:r>
              <a:rPr lang="hu-HU" dirty="0" err="1"/>
              <a:t>geometries</a:t>
            </a:r>
            <a:r>
              <a:rPr lang="hu-HU" dirty="0"/>
              <a:t>, </a:t>
            </a:r>
            <a:r>
              <a:rPr lang="hu-HU" dirty="0" err="1"/>
              <a:t>does</a:t>
            </a:r>
            <a:r>
              <a:rPr lang="hu-HU" dirty="0"/>
              <a:t> a fitting, and </a:t>
            </a:r>
            <a:r>
              <a:rPr lang="hu-HU" dirty="0" err="1"/>
              <a:t>uses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preliminary</a:t>
            </a:r>
            <a:r>
              <a:rPr lang="hu-HU" dirty="0"/>
              <a:t> PES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running</a:t>
            </a:r>
            <a:r>
              <a:rPr lang="hu-HU" dirty="0"/>
              <a:t> a </a:t>
            </a:r>
            <a:r>
              <a:rPr lang="hu-HU" dirty="0" err="1"/>
              <a:t>modified</a:t>
            </a:r>
            <a:r>
              <a:rPr lang="hu-HU" dirty="0"/>
              <a:t>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QCT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Afterwards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promising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,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likelihood</a:t>
            </a:r>
            <a:r>
              <a:rPr lang="hu-HU" dirty="0"/>
              <a:t> of </a:t>
            </a:r>
            <a:r>
              <a:rPr lang="hu-HU" dirty="0" err="1"/>
              <a:t>high</a:t>
            </a:r>
            <a:r>
              <a:rPr lang="hu-HU" dirty="0"/>
              <a:t> fitting </a:t>
            </a:r>
            <a:r>
              <a:rPr lang="hu-HU" dirty="0" err="1"/>
              <a:t>error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highest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something</a:t>
            </a:r>
            <a:r>
              <a:rPr lang="hu-HU" dirty="0"/>
              <a:t> akin </a:t>
            </a:r>
            <a:r>
              <a:rPr lang="hu-HU" dirty="0" err="1"/>
              <a:t>to</a:t>
            </a:r>
            <a:r>
              <a:rPr lang="hu-HU" dirty="0"/>
              <a:t> an </a:t>
            </a:r>
            <a:r>
              <a:rPr lang="hu-HU" dirty="0" err="1"/>
              <a:t>adversarial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chemistry</a:t>
            </a:r>
            <a:r>
              <a:rPr lang="hu-HU" dirty="0"/>
              <a:t> </a:t>
            </a:r>
            <a:r>
              <a:rPr lang="hu-HU" dirty="0" err="1"/>
              <a:t>calulations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automatically</a:t>
            </a:r>
            <a:r>
              <a:rPr lang="hu-HU" dirty="0"/>
              <a:t> </a:t>
            </a:r>
            <a:r>
              <a:rPr lang="hu-HU" dirty="0" err="1"/>
              <a:t>performed</a:t>
            </a:r>
            <a:r>
              <a:rPr lang="hu-HU" dirty="0"/>
              <a:t>, and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candidates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high</a:t>
            </a:r>
            <a:r>
              <a:rPr lang="hu-HU" dirty="0"/>
              <a:t> fitting </a:t>
            </a:r>
            <a:r>
              <a:rPr lang="hu-HU" dirty="0" err="1"/>
              <a:t>error</a:t>
            </a:r>
            <a:r>
              <a:rPr lang="hu-HU" dirty="0"/>
              <a:t>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 err="1"/>
              <a:t>Finally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fit is </a:t>
            </a:r>
            <a:r>
              <a:rPr lang="hu-HU" dirty="0" err="1"/>
              <a:t>redone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entire</a:t>
            </a:r>
            <a:r>
              <a:rPr lang="hu-HU" dirty="0"/>
              <a:t> </a:t>
            </a:r>
            <a:r>
              <a:rPr lang="hu-HU" dirty="0" err="1"/>
              <a:t>loop</a:t>
            </a:r>
            <a:r>
              <a:rPr lang="hu-HU" dirty="0"/>
              <a:t> is </a:t>
            </a:r>
            <a:r>
              <a:rPr lang="hu-HU" dirty="0" err="1"/>
              <a:t>repeated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 </a:t>
            </a:r>
            <a:r>
              <a:rPr lang="hu-HU" dirty="0" err="1"/>
              <a:t>generation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seen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form</a:t>
            </a:r>
            <a:r>
              <a:rPr lang="hu-HU" dirty="0"/>
              <a:t> of </a:t>
            </a:r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9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robosurfer </a:t>
            </a:r>
            <a:r>
              <a:rPr lang="hu-HU" dirty="0" err="1"/>
              <a:t>system</a:t>
            </a:r>
            <a:r>
              <a:rPr lang="hu-HU" dirty="0"/>
              <a:t> has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extremely</a:t>
            </a:r>
            <a:r>
              <a:rPr lang="hu-HU" dirty="0"/>
              <a:t> </a:t>
            </a:r>
            <a:r>
              <a:rPr lang="hu-HU" dirty="0" err="1"/>
              <a:t>successful</a:t>
            </a:r>
            <a:r>
              <a:rPr lang="hu-HU" dirty="0"/>
              <a:t> in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,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developed</a:t>
            </a:r>
            <a:r>
              <a:rPr lang="hu-HU" dirty="0"/>
              <a:t> and </a:t>
            </a:r>
            <a:r>
              <a:rPr lang="hu-HU" dirty="0" err="1"/>
              <a:t>published</a:t>
            </a:r>
            <a:r>
              <a:rPr lang="hu-HU" dirty="0"/>
              <a:t> 8 </a:t>
            </a:r>
            <a:r>
              <a:rPr lang="hu-HU" dirty="0" err="1"/>
              <a:t>surfaces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2020 </a:t>
            </a:r>
            <a:r>
              <a:rPr lang="hu-HU" dirty="0" err="1"/>
              <a:t>with</a:t>
            </a:r>
            <a:r>
              <a:rPr lang="hu-HU" dirty="0"/>
              <a:t> it, </a:t>
            </a:r>
            <a:r>
              <a:rPr lang="hu-HU" dirty="0" err="1"/>
              <a:t>including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10 </a:t>
            </a:r>
            <a:r>
              <a:rPr lang="hu-HU" dirty="0" err="1"/>
              <a:t>atoms</a:t>
            </a:r>
            <a:r>
              <a:rPr lang="hu-HU" dirty="0"/>
              <a:t>, and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more </a:t>
            </a:r>
            <a:r>
              <a:rPr lang="hu-HU" dirty="0" err="1"/>
              <a:t>under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,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12 atoms.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4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Unfortunately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trouble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chemistry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it </a:t>
            </a:r>
            <a:r>
              <a:rPr lang="hu-HU" dirty="0" err="1"/>
              <a:t>can</a:t>
            </a:r>
            <a:r>
              <a:rPr lang="hu-HU" dirty="0"/>
              <a:t> and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energies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abitrary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, and </a:t>
            </a:r>
            <a:r>
              <a:rPr lang="hu-HU" dirty="0" err="1"/>
              <a:t>electronic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tend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strongly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Hartree-Fock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iterations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fail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converge</a:t>
            </a:r>
            <a:r>
              <a:rPr lang="hu-HU" dirty="0"/>
              <a:t>, in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we no </a:t>
            </a:r>
            <a:r>
              <a:rPr lang="hu-HU" dirty="0" err="1"/>
              <a:t>energy</a:t>
            </a:r>
            <a:r>
              <a:rPr lang="hu-HU" dirty="0"/>
              <a:t> back,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great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continue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Unfortunately</a:t>
            </a:r>
            <a:r>
              <a:rPr lang="hu-HU" dirty="0"/>
              <a:t>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convergence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, here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leads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excess</a:t>
            </a:r>
            <a:r>
              <a:rPr lang="hu-HU" dirty="0"/>
              <a:t> of 100 kcal/mol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perturbative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break</a:t>
            </a:r>
            <a:r>
              <a:rPr lang="hu-HU" dirty="0"/>
              <a:t> down,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deviates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over 90 kcal/mol.</a:t>
            </a:r>
          </a:p>
          <a:p>
            <a:endParaRPr lang="hu-HU" dirty="0"/>
          </a:p>
          <a:p>
            <a:r>
              <a:rPr lang="hu-HU" dirty="0"/>
              <a:t>Both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in </a:t>
            </a:r>
            <a:r>
              <a:rPr lang="hu-HU" dirty="0" err="1"/>
              <a:t>wrong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, and </a:t>
            </a:r>
            <a:r>
              <a:rPr lang="hu-HU" dirty="0" err="1"/>
              <a:t>are</a:t>
            </a:r>
            <a:r>
              <a:rPr lang="hu-HU" dirty="0"/>
              <a:t> major </a:t>
            </a:r>
            <a:r>
              <a:rPr lang="hu-HU" dirty="0" err="1"/>
              <a:t>obstacles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And </a:t>
            </a:r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Unfortunately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trouble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chemistry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it </a:t>
            </a:r>
            <a:r>
              <a:rPr lang="hu-HU" dirty="0" err="1"/>
              <a:t>can</a:t>
            </a:r>
            <a:r>
              <a:rPr lang="hu-HU" dirty="0"/>
              <a:t> and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energies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abitrary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, and </a:t>
            </a:r>
            <a:r>
              <a:rPr lang="hu-HU" dirty="0" err="1"/>
              <a:t>electronic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tend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strongly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Hartree-Fock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iterations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fail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converge</a:t>
            </a:r>
            <a:r>
              <a:rPr lang="hu-HU" dirty="0"/>
              <a:t>, in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we no </a:t>
            </a:r>
            <a:r>
              <a:rPr lang="hu-HU" dirty="0" err="1"/>
              <a:t>energy</a:t>
            </a:r>
            <a:r>
              <a:rPr lang="hu-HU" dirty="0"/>
              <a:t> back,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great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continue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Unfortunately</a:t>
            </a:r>
            <a:r>
              <a:rPr lang="hu-HU" dirty="0"/>
              <a:t>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convergence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, here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leads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excess</a:t>
            </a:r>
            <a:r>
              <a:rPr lang="hu-HU" dirty="0"/>
              <a:t> of 100 kcal/mol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perturbative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break</a:t>
            </a:r>
            <a:r>
              <a:rPr lang="hu-HU" dirty="0"/>
              <a:t> down,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deviates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over 90 kcal/mol.</a:t>
            </a:r>
          </a:p>
          <a:p>
            <a:endParaRPr lang="hu-HU" dirty="0"/>
          </a:p>
          <a:p>
            <a:r>
              <a:rPr lang="hu-HU" dirty="0"/>
              <a:t>Both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in </a:t>
            </a:r>
            <a:r>
              <a:rPr lang="hu-HU" dirty="0" err="1"/>
              <a:t>wrong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, and </a:t>
            </a:r>
            <a:r>
              <a:rPr lang="hu-HU" dirty="0" err="1"/>
              <a:t>are</a:t>
            </a:r>
            <a:r>
              <a:rPr lang="hu-HU" dirty="0"/>
              <a:t> major </a:t>
            </a:r>
            <a:r>
              <a:rPr lang="hu-HU" dirty="0" err="1"/>
              <a:t>obstacles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Unfortunately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trouble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chemistry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it </a:t>
            </a:r>
            <a:r>
              <a:rPr lang="hu-HU" dirty="0" err="1"/>
              <a:t>can</a:t>
            </a:r>
            <a:r>
              <a:rPr lang="hu-HU" dirty="0"/>
              <a:t> and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energies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abitrary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, and </a:t>
            </a:r>
            <a:r>
              <a:rPr lang="hu-HU" dirty="0" err="1"/>
              <a:t>electronic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tend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strongly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Hartree-Fock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iterations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fail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converge</a:t>
            </a:r>
            <a:r>
              <a:rPr lang="hu-HU" dirty="0"/>
              <a:t>, in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we no </a:t>
            </a:r>
            <a:r>
              <a:rPr lang="hu-HU" dirty="0" err="1"/>
              <a:t>energy</a:t>
            </a:r>
            <a:r>
              <a:rPr lang="hu-HU" dirty="0"/>
              <a:t> back,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great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continue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Unfortunately</a:t>
            </a:r>
            <a:r>
              <a:rPr lang="hu-HU" dirty="0"/>
              <a:t>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convergence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, here we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wrong</a:t>
            </a:r>
            <a:r>
              <a:rPr lang="hu-HU" dirty="0"/>
              <a:t> Hartree-Fock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leads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excess</a:t>
            </a:r>
            <a:r>
              <a:rPr lang="hu-HU" dirty="0"/>
              <a:t> of 100 kcal/mol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coupled-cluster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perturbative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break</a:t>
            </a:r>
            <a:r>
              <a:rPr lang="hu-HU" dirty="0"/>
              <a:t> down,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deviates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triples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over 90 kcal/mol.</a:t>
            </a:r>
          </a:p>
          <a:p>
            <a:endParaRPr lang="hu-HU" dirty="0"/>
          </a:p>
          <a:p>
            <a:r>
              <a:rPr lang="hu-HU" dirty="0"/>
              <a:t>Both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in </a:t>
            </a:r>
            <a:r>
              <a:rPr lang="hu-HU" dirty="0" err="1"/>
              <a:t>wrong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, and </a:t>
            </a:r>
            <a:r>
              <a:rPr lang="hu-HU" dirty="0" err="1"/>
              <a:t>are</a:t>
            </a:r>
            <a:r>
              <a:rPr lang="hu-HU" dirty="0"/>
              <a:t> major </a:t>
            </a:r>
            <a:r>
              <a:rPr lang="hu-HU" dirty="0" err="1"/>
              <a:t>obstacles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elemi reakciók tanulmányozását két irányból lehet megközelíteni:</a:t>
            </a:r>
          </a:p>
          <a:p>
            <a:r>
              <a:rPr lang="hu-HU" dirty="0"/>
              <a:t>egyrészt kiindulhatunk makroszkopikus mennyiségekből és azokból</a:t>
            </a:r>
            <a:r>
              <a:rPr lang="hu-HU" baseline="0" dirty="0"/>
              <a:t> következtethetünk a mikroszkopikusakra, vagy pedig a mikroszkopikus mennyiségekből következtethetünk a sokaság viselkedésére.</a:t>
            </a:r>
          </a:p>
          <a:p>
            <a:r>
              <a:rPr lang="hu-HU" baseline="0" dirty="0"/>
              <a:t>Mindkét megközelítés lehet </a:t>
            </a:r>
            <a:r>
              <a:rPr lang="hu-HU" baseline="0" dirty="0" err="1"/>
              <a:t>kisérleti</a:t>
            </a:r>
            <a:r>
              <a:rPr lang="hu-HU" baseline="0" dirty="0"/>
              <a:t> és elméleti:</a:t>
            </a:r>
          </a:p>
          <a:p>
            <a:r>
              <a:rPr lang="hu-HU" baseline="0" dirty="0"/>
              <a:t>makroszkopikusan végezhetünk kinetikai és termodinamikai méréseket, amikből aztán következtethetünk az atomi szintű folyamatokra, vagy pedig kvantumkémiával számíthatunk reakcióhőket és gátmagasságokat, az </a:t>
            </a:r>
            <a:r>
              <a:rPr lang="hu-HU" baseline="0" dirty="0" err="1"/>
              <a:t>Eyring</a:t>
            </a:r>
            <a:r>
              <a:rPr lang="hu-HU" baseline="0" dirty="0"/>
              <a:t> egyenlet bevetésével pedig kinetikai paramétereket kaphatunk</a:t>
            </a:r>
          </a:p>
          <a:p>
            <a:r>
              <a:rPr lang="hu-HU" baseline="0" dirty="0"/>
              <a:t>Mikroszkopikus megközelítésben pedig végezhetünk keresztezett molekulasugár kísérleteket, amiből kaphatunk szögfüggő reakcióvalószínűségeket, a termékek rezgési-forgási gerjesztettségét és vizsgálhatjuk a reaktánsok rezgési gerjesztésének hatását a reaktivitásra, ezekből pedig következtethetünk az atomi szintű folyamatokra.</a:t>
            </a:r>
          </a:p>
          <a:p>
            <a:r>
              <a:rPr lang="hu-HU" baseline="0" dirty="0"/>
              <a:t>Számításosan pedig a reaktív szóródást szimulálhatjuk az atomok mozgásegyenletének numerikus megoldásával,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amelynek leghatékonyabb módja a </a:t>
            </a:r>
            <a:r>
              <a:rPr lang="hu-HU" dirty="0" err="1"/>
              <a:t>kváziklasszikus</a:t>
            </a:r>
            <a:r>
              <a:rPr lang="hu-HU" dirty="0"/>
              <a:t> </a:t>
            </a:r>
            <a:r>
              <a:rPr lang="hu-HU" dirty="0" err="1"/>
              <a:t>trajektória</a:t>
            </a:r>
            <a:r>
              <a:rPr lang="hu-HU" dirty="0"/>
              <a:t> közelítés,</a:t>
            </a:r>
            <a:r>
              <a:rPr lang="hu-HU" baseline="0" dirty="0"/>
              <a:t> ahol ütközésenként szimuláljuk a kémiai reakciókat. A szimulációk </a:t>
            </a:r>
            <a:r>
              <a:rPr lang="hu-HU" baseline="0" dirty="0" err="1"/>
              <a:t>kezdei</a:t>
            </a:r>
            <a:r>
              <a:rPr lang="hu-HU" baseline="0" dirty="0"/>
              <a:t> állapota úgy van beállítva, hogy egy rezgési-forgási kvantumállapotot közelítsen, de utána a rendszer időfejlődése már a Newtoni mechanika szerint megy, ahol az atomokra ható erő a potenciális energia gradiensének mínusz egyszerese lesz, viszont ennek a számítása hatalmas kihívás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ugyanis egy QCT kutatási</a:t>
            </a:r>
            <a:r>
              <a:rPr lang="hu-HU" baseline="0" dirty="0"/>
              <a:t> projekthez nagyjából egy milliárd helyen kell kiszámolni a potenciális energia gradiensét, és egy jó pontosságú gradiens számítása minimum pár perc, tehát további közelítések kellenek.</a:t>
            </a:r>
          </a:p>
          <a:p>
            <a:r>
              <a:rPr lang="hu-HU" baseline="0" dirty="0"/>
              <a:t>A direkt dinamika a </a:t>
            </a:r>
            <a:r>
              <a:rPr lang="hu-HU" baseline="0" dirty="0" err="1"/>
              <a:t>trajektóriák</a:t>
            </a:r>
            <a:r>
              <a:rPr lang="hu-HU" baseline="0" dirty="0"/>
              <a:t> számában és hosszában, valamint a gradiens minőségében alkalmaz közelítést,</a:t>
            </a:r>
          </a:p>
          <a:p>
            <a:r>
              <a:rPr lang="hu-HU" baseline="0" dirty="0"/>
              <a:t>ennek alternatívája egy illesztett potenciálfelület elkészítése, ez mindig jár valamekkora illesztési hibával és bonyolultabb</a:t>
            </a:r>
          </a:p>
          <a:p>
            <a:r>
              <a:rPr lang="hu-HU" baseline="0" dirty="0"/>
              <a:t>De, ha képesek vagyunk </a:t>
            </a:r>
          </a:p>
          <a:p>
            <a:r>
              <a:rPr lang="hu-HU" baseline="0" dirty="0"/>
              <a:t>a konfigurációs teret megfelelően </a:t>
            </a:r>
            <a:r>
              <a:rPr lang="hu-HU" baseline="0" dirty="0" err="1"/>
              <a:t>mintavételezni</a:t>
            </a:r>
            <a:r>
              <a:rPr lang="hu-HU" baseline="0" dirty="0"/>
              <a:t>, a potenciális energia értékeket kellően pontosan kiszámítani és ezeket kis hibával meg tudjuk illeszteni egy kellően gyors függvénnyel</a:t>
            </a:r>
          </a:p>
          <a:p>
            <a:r>
              <a:rPr lang="hu-HU" baseline="0" dirty="0"/>
              <a:t>akkor megvalósíthatóvá válnak a nagyléptékű dinamikai kutatások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ugyanis egy QCT kutatási</a:t>
            </a:r>
            <a:r>
              <a:rPr lang="hu-HU" baseline="0" dirty="0"/>
              <a:t> projekthez nagyjából egy milliárd helyen kell kiszámolni a potenciális energia gradiensét, és egy jó pontosságú gradiens számítása minimum pár perc, tehát további közelítések kellenek.</a:t>
            </a:r>
          </a:p>
          <a:p>
            <a:r>
              <a:rPr lang="hu-HU" baseline="0" dirty="0"/>
              <a:t>A direkt dinamika a </a:t>
            </a:r>
            <a:r>
              <a:rPr lang="hu-HU" baseline="0" dirty="0" err="1"/>
              <a:t>trajektóriák</a:t>
            </a:r>
            <a:r>
              <a:rPr lang="hu-HU" baseline="0" dirty="0"/>
              <a:t> számában és hosszában, valamint a gradiens minőségében alkalmaz közelítést,</a:t>
            </a:r>
          </a:p>
          <a:p>
            <a:r>
              <a:rPr lang="hu-HU" baseline="0" dirty="0"/>
              <a:t>ennek alternatívája egy illesztett potenciálfelület elkészítése, ez mindig jár valamekkora illesztési hibával és bonyolultabb</a:t>
            </a:r>
          </a:p>
          <a:p>
            <a:r>
              <a:rPr lang="hu-HU" baseline="0" dirty="0"/>
              <a:t>De, ha képesek vagyunk </a:t>
            </a:r>
          </a:p>
          <a:p>
            <a:r>
              <a:rPr lang="hu-HU" baseline="0" dirty="0"/>
              <a:t>a konfigurációs teret megfelelően </a:t>
            </a:r>
            <a:r>
              <a:rPr lang="hu-HU" baseline="0" dirty="0" err="1"/>
              <a:t>mintavételezni</a:t>
            </a:r>
            <a:r>
              <a:rPr lang="hu-HU" baseline="0" dirty="0"/>
              <a:t>, a potenciális energia értékeket kellően pontosan kiszámítani és ezeket kis hibával meg tudjuk illeszteni egy kellően gyors függvénnyel</a:t>
            </a:r>
          </a:p>
          <a:p>
            <a:r>
              <a:rPr lang="hu-HU" baseline="0" dirty="0"/>
              <a:t>akkor megvalósíthatóvá válnak a nagyléptékű dinamikai kutatások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PhD</a:t>
            </a:r>
            <a:r>
              <a:rPr lang="hu-HU" baseline="0" dirty="0"/>
              <a:t> munkám alatt elsősorban a mintavételezéssel és az energiák számolásával foglalkoztam.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when</a:t>
            </a:r>
            <a:r>
              <a:rPr lang="hu-HU" dirty="0"/>
              <a:t> we </a:t>
            </a:r>
            <a:r>
              <a:rPr lang="hu-HU" dirty="0" err="1"/>
              <a:t>say</a:t>
            </a:r>
            <a:r>
              <a:rPr lang="hu-HU" dirty="0"/>
              <a:t> P.E.S. </a:t>
            </a:r>
            <a:r>
              <a:rPr lang="hu-HU" dirty="0" err="1"/>
              <a:t>development</a:t>
            </a:r>
            <a:r>
              <a:rPr lang="hu-HU" dirty="0"/>
              <a:t> we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fitting,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an ab-</a:t>
            </a:r>
            <a:r>
              <a:rPr lang="hu-HU" dirty="0" err="1"/>
              <a:t>initio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calculated</a:t>
            </a:r>
            <a:r>
              <a:rPr lang="hu-HU" dirty="0"/>
              <a:t>.</a:t>
            </a:r>
          </a:p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naiive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,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a uniform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hypervolume, </a:t>
            </a:r>
            <a:r>
              <a:rPr lang="hu-HU" dirty="0" err="1"/>
              <a:t>but</a:t>
            </a:r>
            <a:r>
              <a:rPr lang="hu-HU" dirty="0"/>
              <a:t>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rise</a:t>
            </a:r>
            <a:r>
              <a:rPr lang="hu-HU" dirty="0"/>
              <a:t> </a:t>
            </a:r>
            <a:r>
              <a:rPr lang="hu-HU" dirty="0" err="1"/>
              <a:t>exponentially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</a:t>
            </a:r>
            <a:r>
              <a:rPr lang="hu-HU" dirty="0" err="1"/>
              <a:t>sparse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scheme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Obviously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lot</a:t>
            </a:r>
            <a:r>
              <a:rPr lang="hu-HU" dirty="0"/>
              <a:t> more important,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neighborhood</a:t>
            </a:r>
            <a:r>
              <a:rPr lang="hu-HU" dirty="0"/>
              <a:t> of free </a:t>
            </a:r>
            <a:r>
              <a:rPr lang="hu-HU" dirty="0" err="1"/>
              <a:t>reactants</a:t>
            </a:r>
            <a:r>
              <a:rPr lang="hu-HU" dirty="0"/>
              <a:t>,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is </a:t>
            </a:r>
            <a:r>
              <a:rPr lang="hu-HU" dirty="0" err="1"/>
              <a:t>clearly</a:t>
            </a:r>
            <a:r>
              <a:rPr lang="hu-HU" dirty="0"/>
              <a:t> a </a:t>
            </a:r>
            <a:r>
              <a:rPr lang="hu-HU" dirty="0" err="1"/>
              <a:t>good</a:t>
            </a:r>
            <a:r>
              <a:rPr lang="hu-HU" dirty="0"/>
              <a:t> idea,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stray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minimum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reactive</a:t>
            </a:r>
            <a:r>
              <a:rPr lang="hu-HU" dirty="0"/>
              <a:t> </a:t>
            </a:r>
            <a:r>
              <a:rPr lang="hu-HU" dirty="0" err="1"/>
              <a:t>dynamics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sort of an 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well-chosen</a:t>
            </a:r>
            <a:r>
              <a:rPr lang="hu-HU" dirty="0"/>
              <a:t> </a:t>
            </a:r>
            <a:r>
              <a:rPr lang="hu-HU" dirty="0" err="1"/>
              <a:t>geometries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DF88-586C-49F1-8EFB-4AE19B326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me Ca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 Name Ca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rue or Fals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9D7D38-5478-44B4-B611-25083ACAFCD4}" type="datetime1">
              <a:rPr lang="hu-HU"/>
              <a:t>2024. 03. 08.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DC2609-F1F2-4225-9935-0BFACD7ADC1E}" type="slidenum">
              <a:rPr lang="hu-HU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molecules25051218" TargetMode="Externa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 bwMode="auto">
          <a:xfrm>
            <a:off x="839416" y="55662"/>
            <a:ext cx="8568952" cy="1357114"/>
          </a:xfrm>
        </p:spPr>
        <p:txBody>
          <a:bodyPr/>
          <a:lstStyle/>
          <a:p>
            <a:pPr algn="ctr">
              <a:defRPr/>
            </a:pPr>
            <a:r>
              <a:rPr lang="hu-HU" sz="2800" dirty="0">
                <a:solidFill>
                  <a:prstClr val="black"/>
                </a:solidFill>
              </a:rPr>
              <a:t>Reakciódinamikai potenciálok illesztése permutációra invariáns polinomokkal, aktív tanulás a Robosurfer programmal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 bwMode="auto">
          <a:xfrm>
            <a:off x="633744" y="1412776"/>
            <a:ext cx="8848648" cy="2232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Győri</a:t>
            </a:r>
            <a:r>
              <a:rPr lang="en-US" dirty="0">
                <a:solidFill>
                  <a:schemeClr val="tx1"/>
                </a:solidFill>
              </a:rPr>
              <a:t> Tibor</a:t>
            </a: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MTA-SZTE </a:t>
            </a:r>
            <a:r>
              <a:rPr lang="en-US" dirty="0" err="1">
                <a:solidFill>
                  <a:schemeClr val="tx1"/>
                </a:solidFill>
              </a:rPr>
              <a:t>Lendület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Elméleti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Reakciódinamika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Kutatócsoport</a:t>
            </a: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Fizikai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Kémiai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Anyagtudományi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Tanszék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Szegedi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Tudományegyetem</a:t>
            </a: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2023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872"/>
          <a:stretch/>
        </p:blipFill>
        <p:spPr bwMode="auto">
          <a:xfrm>
            <a:off x="3143672" y="3918356"/>
            <a:ext cx="3616795" cy="2939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247650" y="1"/>
            <a:ext cx="9026352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Aktív tanulás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10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44A66BC3-F1DE-1B35-A7C1-4C3EC0EB72C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7650" y="548681"/>
            <a:ext cx="9102350" cy="5857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Szükséges egy automatizált módszer jól megválasztott geometriák generálására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Jól megválasztott = maximalizálja a felület javulását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Stratégiám: teremtsünk új illesztési pontokat ahol az illesztési hiba magas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Tyúk/tojás probléma: a kvantumkémiai számítás előtt ismeretlen az illesztési hiba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Nincs ismert módszer egy PIP PES illesztési hibájának becslésére tetszőleges pontban</a:t>
            </a:r>
          </a:p>
          <a:p>
            <a:pPr lvl="2">
              <a:defRPr/>
            </a:pPr>
            <a:r>
              <a:rPr lang="hu-HU" dirty="0">
                <a:solidFill>
                  <a:schemeClr val="tx1"/>
                </a:solidFill>
              </a:rPr>
              <a:t>Mesterséges ideghálóknál lenne: </a:t>
            </a:r>
            <a:r>
              <a:rPr lang="hu-HU" i="1" dirty="0" err="1">
                <a:solidFill>
                  <a:schemeClr val="tx1"/>
                </a:solidFill>
              </a:rPr>
              <a:t>Neural</a:t>
            </a:r>
            <a:r>
              <a:rPr lang="hu-HU" i="1" dirty="0">
                <a:solidFill>
                  <a:schemeClr val="tx1"/>
                </a:solidFill>
              </a:rPr>
              <a:t> </a:t>
            </a:r>
            <a:r>
              <a:rPr lang="hu-HU" i="1" dirty="0" err="1">
                <a:solidFill>
                  <a:schemeClr val="tx1"/>
                </a:solidFill>
              </a:rPr>
              <a:t>network</a:t>
            </a:r>
            <a:r>
              <a:rPr lang="hu-HU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committee</a:t>
            </a:r>
            <a:r>
              <a:rPr lang="hu-HU" i="1" dirty="0">
                <a:solidFill>
                  <a:schemeClr val="tx1"/>
                </a:solidFill>
              </a:rPr>
              <a:t>	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err="1">
                <a:solidFill>
                  <a:schemeClr val="tx1"/>
                </a:solidFill>
              </a:rPr>
              <a:t>Alulmintavételezett</a:t>
            </a:r>
            <a:r>
              <a:rPr lang="hu-HU" dirty="0">
                <a:solidFill>
                  <a:schemeClr val="tx1"/>
                </a:solidFill>
              </a:rPr>
              <a:t> régió ≈ magas hiba</a:t>
            </a:r>
          </a:p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Iteratív aktív tanulás: N-edik modell --&gt; új illesztési pontok --&gt; N+1-edik modell</a:t>
            </a:r>
          </a:p>
          <a:p>
            <a:pPr>
              <a:defRPr/>
            </a:pPr>
            <a:r>
              <a:rPr lang="hu-HU" dirty="0" err="1">
                <a:solidFill>
                  <a:schemeClr val="tx1"/>
                </a:solidFill>
              </a:rPr>
              <a:t>Alulmintavételezett</a:t>
            </a:r>
            <a:r>
              <a:rPr lang="hu-HU" dirty="0">
                <a:solidFill>
                  <a:schemeClr val="tx1"/>
                </a:solidFill>
              </a:rPr>
              <a:t> régiók keresése a tér kémiailag releváns részeiben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QCT dinamika futtatása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Stacionárius pontok keresése a modell potenciálon, illesztési pontokból kiindulva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Mély fals minimumok („lyukak”) keresése fél-lokális optimalizációval</a:t>
            </a: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1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48282"/>
            <a:ext cx="6983593" cy="30245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5726435" y="2515121"/>
            <a:ext cx="1185540" cy="207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hu-HU" sz="2800" cap="small" dirty="0">
                <a:solidFill>
                  <a:schemeClr val="tx1"/>
                </a:solidFill>
              </a:rPr>
              <a:t>R</a:t>
            </a:r>
            <a:r>
              <a:rPr lang="en-GB" sz="2800" cap="small" dirty="0" err="1">
                <a:solidFill>
                  <a:schemeClr val="tx1"/>
                </a:solidFill>
              </a:rPr>
              <a:t>obosurfer</a:t>
            </a:r>
            <a:r>
              <a:rPr lang="en-GB" sz="2800" dirty="0">
                <a:solidFill>
                  <a:schemeClr val="tx1"/>
                </a:solidFill>
              </a:rPr>
              <a:t> program</a:t>
            </a:r>
            <a:r>
              <a:rPr lang="hu-HU" sz="2800" dirty="0">
                <a:solidFill>
                  <a:schemeClr val="tx1"/>
                </a:solidFill>
              </a:rPr>
              <a:t>csomag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315044" y="3645024"/>
            <a:ext cx="9381356" cy="26894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Automatizálja a konfigurációs tér iteratív mintavételezését</a:t>
            </a:r>
            <a:r>
              <a:rPr lang="en-GB" baseline="30000" dirty="0">
                <a:solidFill>
                  <a:schemeClr val="tx1"/>
                </a:solidFill>
              </a:rPr>
              <a:t>[</a:t>
            </a:r>
            <a:r>
              <a:rPr lang="hu-HU" baseline="30000" dirty="0">
                <a:solidFill>
                  <a:schemeClr val="tx1"/>
                </a:solidFill>
              </a:rPr>
              <a:t>1</a:t>
            </a:r>
            <a:r>
              <a:rPr lang="en-GB" baseline="30000" dirty="0">
                <a:solidFill>
                  <a:schemeClr val="tx1"/>
                </a:solidFill>
              </a:rPr>
              <a:t>]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Elindul egy kezdeti illesztési készletből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Új geometriákat generál a jelenlegi PES segítségével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 legígéretesebb geometriákat kiválasztja (eltér, de nem túlságosan az illesztési készlettől)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Automatikusan lefuttatja a kvantumkémiai számításokat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Az új pontokat szelektíven hozzáadja az illesztéshez, csak ott ahol tényleg magas a hiba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err="1">
                <a:solidFill>
                  <a:schemeClr val="tx1"/>
                </a:solidFill>
              </a:rPr>
              <a:t>Újrailleszti</a:t>
            </a:r>
            <a:r>
              <a:rPr lang="hu-HU" dirty="0">
                <a:solidFill>
                  <a:schemeClr val="tx1"/>
                </a:solidFill>
              </a:rPr>
              <a:t> a PES-t és </a:t>
            </a:r>
            <a:r>
              <a:rPr lang="hu-HU" dirty="0" err="1">
                <a:solidFill>
                  <a:schemeClr val="tx1"/>
                </a:solidFill>
              </a:rPr>
              <a:t>ismétli</a:t>
            </a:r>
            <a:r>
              <a:rPr lang="hu-HU" dirty="0">
                <a:solidFill>
                  <a:schemeClr val="tx1"/>
                </a:solidFill>
              </a:rPr>
              <a:t> a ciklust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11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9" name="Tartalom helye 2"/>
          <p:cNvSpPr txBox="1"/>
          <p:nvPr/>
        </p:nvSpPr>
        <p:spPr bwMode="auto">
          <a:xfrm>
            <a:off x="491689" y="6319544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000" dirty="0">
                <a:solidFill>
                  <a:schemeClr val="tx1"/>
                </a:solidFill>
              </a:rPr>
              <a:t>[</a:t>
            </a:r>
            <a:r>
              <a:rPr lang="hu-HU" sz="1000" dirty="0">
                <a:solidFill>
                  <a:schemeClr val="tx1"/>
                </a:solidFill>
              </a:rPr>
              <a:t>1</a:t>
            </a:r>
            <a:r>
              <a:rPr lang="en-GB" sz="1000" dirty="0">
                <a:solidFill>
                  <a:schemeClr val="tx1"/>
                </a:solidFill>
              </a:rPr>
              <a:t>]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</a:rPr>
              <a:t>Győri</a:t>
            </a:r>
            <a:r>
              <a:rPr lang="en-US" sz="1000" kern="1200" dirty="0">
                <a:solidFill>
                  <a:prstClr val="black"/>
                </a:solidFill>
              </a:rPr>
              <a:t>, T.;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Automating the Development of High-Dimensional Reactive Potential Energy Surfaces with the </a:t>
            </a:r>
            <a:r>
              <a:rPr lang="en-US" sz="1000" kern="1200" cap="small" dirty="0">
                <a:solidFill>
                  <a:prstClr val="black"/>
                </a:solidFill>
              </a:rPr>
              <a:t>robosurfer</a:t>
            </a:r>
            <a:r>
              <a:rPr lang="en-US" sz="1000" kern="1200" dirty="0">
                <a:solidFill>
                  <a:prstClr val="black"/>
                </a:solidFill>
              </a:rPr>
              <a:t> Program System. </a:t>
            </a:r>
            <a:r>
              <a:rPr lang="en-US" sz="1000" i="1" kern="1200" dirty="0">
                <a:solidFill>
                  <a:prstClr val="black"/>
                </a:solidFill>
              </a:rPr>
              <a:t>J. Chem. Theory </a:t>
            </a:r>
            <a:r>
              <a:rPr lang="en-US" sz="1000" i="1" kern="1200" dirty="0" err="1">
                <a:solidFill>
                  <a:prstClr val="black"/>
                </a:solidFill>
              </a:rPr>
              <a:t>Comput</a:t>
            </a:r>
            <a:r>
              <a:rPr lang="en-US" sz="1000" i="1" kern="1200" dirty="0">
                <a:solidFill>
                  <a:prstClr val="black"/>
                </a:solidFill>
              </a:rPr>
              <a:t>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2020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16</a:t>
            </a:r>
            <a:r>
              <a:rPr lang="en-US" sz="1000" kern="1200" dirty="0">
                <a:solidFill>
                  <a:prstClr val="black"/>
                </a:solidFill>
              </a:rPr>
              <a:t>, 51–66.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627" y="627107"/>
            <a:ext cx="1656184" cy="21495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hu-HU" sz="1400" b="1" dirty="0"/>
              <a:t>Kezdeti geometriák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2303959" y="1206277"/>
            <a:ext cx="1106661" cy="2415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hu-HU" sz="1400" b="1" dirty="0"/>
              <a:t>PES illesztés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286433" y="2101106"/>
            <a:ext cx="1580754" cy="43204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„Lyukak” és </a:t>
            </a:r>
            <a:r>
              <a:rPr lang="hu-HU" sz="1400" b="1" dirty="0" err="1"/>
              <a:t>stac</a:t>
            </a:r>
            <a:r>
              <a:rPr lang="hu-HU" sz="1400" b="1" dirty="0"/>
              <a:t>.</a:t>
            </a:r>
          </a:p>
          <a:p>
            <a:pPr algn="ctr"/>
            <a:r>
              <a:rPr lang="hu-HU" sz="1400" b="1" dirty="0"/>
              <a:t>pontok keresése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115094" y="2078135"/>
            <a:ext cx="864096" cy="48200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QCT</a:t>
            </a:r>
            <a:br>
              <a:rPr lang="hu-HU" sz="1400" b="1" dirty="0"/>
            </a:br>
            <a:r>
              <a:rPr lang="hu-HU" sz="1400" b="1" dirty="0"/>
              <a:t>dinamika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400622" y="3273301"/>
            <a:ext cx="2784959" cy="21602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Geometriák szűrése és kiválasztása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943872" y="3273301"/>
            <a:ext cx="2784959" cy="21602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Kvantumkémiai számítások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1613" y="2352674"/>
            <a:ext cx="2062162" cy="207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5845653" y="2336600"/>
            <a:ext cx="936000" cy="432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300" b="1" dirty="0"/>
              <a:t>Van-e a célértéknél magasabb</a:t>
            </a:r>
            <a:br>
              <a:rPr lang="hu-HU" sz="1300" b="1" dirty="0"/>
            </a:br>
            <a:r>
              <a:rPr lang="hu-HU" sz="1300" b="1" dirty="0"/>
              <a:t>illesztési hiba?</a:t>
            </a:r>
            <a:endParaRPr lang="en-US" sz="1300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6096000" y="1722784"/>
            <a:ext cx="400881" cy="21602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Igen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3770660" y="1568697"/>
            <a:ext cx="400881" cy="21602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Nem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4511824" y="1211041"/>
            <a:ext cx="3600400" cy="21602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hu-HU" sz="1400" b="1" dirty="0"/>
              <a:t>Geometriák iteratív hozzáadása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387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cap="small" dirty="0">
                <a:solidFill>
                  <a:schemeClr val="tx1"/>
                </a:solidFill>
              </a:rPr>
              <a:t>R</a:t>
            </a:r>
            <a:r>
              <a:rPr lang="en-GB" sz="2800" cap="small" dirty="0" err="1">
                <a:solidFill>
                  <a:schemeClr val="tx1"/>
                </a:solidFill>
              </a:rPr>
              <a:t>obosurfer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sikertörténetek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>
          <a:xfrm>
            <a:off x="8797219" y="5227772"/>
            <a:ext cx="683339" cy="365125"/>
          </a:xfrm>
        </p:spPr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12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9" name="Tartalom helye 2"/>
          <p:cNvSpPr txBox="1"/>
          <p:nvPr/>
        </p:nvSpPr>
        <p:spPr bwMode="auto">
          <a:xfrm>
            <a:off x="0" y="5733238"/>
            <a:ext cx="12192000" cy="1141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GB" sz="1000" dirty="0">
                <a:solidFill>
                  <a:schemeClr val="tx1"/>
                </a:solidFill>
              </a:rPr>
              <a:t>[</a:t>
            </a:r>
            <a:r>
              <a:rPr lang="hu-HU" sz="1000" dirty="0">
                <a:solidFill>
                  <a:schemeClr val="tx1"/>
                </a:solidFill>
              </a:rPr>
              <a:t>1</a:t>
            </a:r>
            <a:r>
              <a:rPr lang="en-GB" sz="1000" dirty="0">
                <a:solidFill>
                  <a:schemeClr val="tx1"/>
                </a:solidFill>
              </a:rPr>
              <a:t>]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</a:rPr>
              <a:t>Győri</a:t>
            </a:r>
            <a:r>
              <a:rPr lang="en-US" sz="1000" kern="1200" dirty="0">
                <a:solidFill>
                  <a:prstClr val="black"/>
                </a:solidFill>
              </a:rPr>
              <a:t>, T.;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Automating the Development of High-Dimensional Reactive Potential Energy Surfaces with the </a:t>
            </a:r>
            <a:r>
              <a:rPr lang="en-US" sz="1000" kern="1200" cap="small" dirty="0">
                <a:solidFill>
                  <a:prstClr val="black"/>
                </a:solidFill>
              </a:rPr>
              <a:t>robosurfer</a:t>
            </a:r>
            <a:r>
              <a:rPr lang="en-US" sz="1000" kern="1200" dirty="0">
                <a:solidFill>
                  <a:prstClr val="black"/>
                </a:solidFill>
              </a:rPr>
              <a:t> Program System. </a:t>
            </a:r>
            <a:r>
              <a:rPr lang="en-US" sz="1000" i="1" kern="1200" dirty="0">
                <a:solidFill>
                  <a:prstClr val="black"/>
                </a:solidFill>
              </a:rPr>
              <a:t>J. Chem. Theory </a:t>
            </a:r>
            <a:r>
              <a:rPr lang="en-US" sz="1000" i="1" kern="1200" dirty="0" err="1">
                <a:solidFill>
                  <a:prstClr val="black"/>
                </a:solidFill>
              </a:rPr>
              <a:t>Comput</a:t>
            </a:r>
            <a:r>
              <a:rPr lang="en-US" sz="1000" i="1" kern="1200" dirty="0">
                <a:solidFill>
                  <a:prstClr val="black"/>
                </a:solidFill>
              </a:rPr>
              <a:t>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2020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16</a:t>
            </a:r>
            <a:r>
              <a:rPr lang="en-US" sz="1000" kern="1200" dirty="0">
                <a:solidFill>
                  <a:prstClr val="black"/>
                </a:solidFill>
              </a:rPr>
              <a:t>, 51–66.</a:t>
            </a:r>
            <a:endParaRPr lang="hu-HU" sz="1000" kern="1200" dirty="0">
              <a:solidFill>
                <a:prstClr val="black"/>
              </a:solidFill>
            </a:endParaRP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US" sz="1000" kern="1200" dirty="0">
                <a:solidFill>
                  <a:prstClr val="black"/>
                </a:solidFill>
              </a:rPr>
              <a:t>[</a:t>
            </a:r>
            <a:r>
              <a:rPr lang="hu-HU" sz="1000" kern="1200" dirty="0">
                <a:solidFill>
                  <a:prstClr val="black"/>
                </a:solidFill>
              </a:rPr>
              <a:t>2</a:t>
            </a:r>
            <a:r>
              <a:rPr lang="en-US" sz="1000" kern="1200" dirty="0">
                <a:solidFill>
                  <a:prstClr val="black"/>
                </a:solidFill>
              </a:rPr>
              <a:t>] Papp, D.; </a:t>
            </a:r>
            <a:r>
              <a:rPr lang="en-US" sz="1000" kern="1200" dirty="0" err="1">
                <a:solidFill>
                  <a:prstClr val="black"/>
                </a:solidFill>
              </a:rPr>
              <a:t>Tajti</a:t>
            </a:r>
            <a:r>
              <a:rPr lang="en-US" sz="1000" kern="1200" dirty="0">
                <a:solidFill>
                  <a:prstClr val="black"/>
                </a:solidFill>
              </a:rPr>
              <a:t>, V.; Győri, T.;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Theory Finally Agrees with Experiment for the Dynamics of the Cl + C</a:t>
            </a:r>
            <a:r>
              <a:rPr lang="en-US" sz="1000" kern="1200" baseline="-25000" dirty="0">
                <a:solidFill>
                  <a:prstClr val="black"/>
                </a:solidFill>
              </a:rPr>
              <a:t>2</a:t>
            </a:r>
            <a:r>
              <a:rPr lang="en-US" sz="1000" kern="1200" dirty="0">
                <a:solidFill>
                  <a:prstClr val="black"/>
                </a:solidFill>
              </a:rPr>
              <a:t>H</a:t>
            </a:r>
            <a:r>
              <a:rPr lang="en-US" sz="1000" kern="1200" baseline="-25000" dirty="0">
                <a:solidFill>
                  <a:prstClr val="black"/>
                </a:solidFill>
              </a:rPr>
              <a:t>6</a:t>
            </a:r>
            <a:r>
              <a:rPr lang="en-US" sz="1000" kern="1200" dirty="0">
                <a:solidFill>
                  <a:prstClr val="black"/>
                </a:solidFill>
              </a:rPr>
              <a:t> Reaction. </a:t>
            </a:r>
            <a:r>
              <a:rPr lang="en-US" sz="1000" i="1" kern="1200" dirty="0">
                <a:solidFill>
                  <a:prstClr val="black"/>
                </a:solidFill>
              </a:rPr>
              <a:t>J. Phys. Chem. Lett.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2020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11</a:t>
            </a:r>
            <a:r>
              <a:rPr lang="en-US" sz="1000" kern="1200" dirty="0">
                <a:solidFill>
                  <a:prstClr val="black"/>
                </a:solidFill>
              </a:rPr>
              <a:t>, 4762–4767</a:t>
            </a: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US" sz="1000" kern="1200" dirty="0">
                <a:solidFill>
                  <a:prstClr val="black"/>
                </a:solidFill>
              </a:rPr>
              <a:t>[</a:t>
            </a:r>
            <a:r>
              <a:rPr lang="hu-HU" sz="1000" kern="1200" dirty="0">
                <a:solidFill>
                  <a:prstClr val="black"/>
                </a:solidFill>
              </a:rPr>
              <a:t>3</a:t>
            </a:r>
            <a:r>
              <a:rPr lang="en-US" sz="1000" kern="1200" dirty="0">
                <a:solidFill>
                  <a:prstClr val="black"/>
                </a:solidFill>
              </a:rPr>
              <a:t>] Papp, D.;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Facilitated Inversion Complicates the </a:t>
            </a:r>
            <a:r>
              <a:rPr lang="en-US" sz="1000" kern="1200" dirty="0" err="1">
                <a:solidFill>
                  <a:prstClr val="black"/>
                </a:solidFill>
              </a:rPr>
              <a:t>Stereodynamics</a:t>
            </a:r>
            <a:r>
              <a:rPr lang="en-US" sz="1000" kern="1200" dirty="0">
                <a:solidFill>
                  <a:prstClr val="black"/>
                </a:solidFill>
              </a:rPr>
              <a:t> of an S</a:t>
            </a:r>
            <a:r>
              <a:rPr lang="en-US" sz="1000" kern="1200" baseline="-25000" dirty="0">
                <a:solidFill>
                  <a:prstClr val="black"/>
                </a:solidFill>
              </a:rPr>
              <a:t>N</a:t>
            </a:r>
            <a:r>
              <a:rPr lang="en-US" sz="1000" kern="1200" dirty="0">
                <a:solidFill>
                  <a:prstClr val="black"/>
                </a:solidFill>
              </a:rPr>
              <a:t>2 Reaction at Nitrogen Center. </a:t>
            </a:r>
            <a:r>
              <a:rPr lang="en-US" sz="1000" i="1" kern="1200" dirty="0">
                <a:solidFill>
                  <a:prstClr val="black"/>
                </a:solidFill>
              </a:rPr>
              <a:t>Chem. Sci.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2021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12</a:t>
            </a:r>
            <a:r>
              <a:rPr lang="en-US" sz="1000" kern="1200" dirty="0">
                <a:solidFill>
                  <a:prstClr val="black"/>
                </a:solidFill>
              </a:rPr>
              <a:t>, 5410–5418.</a:t>
            </a: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GB" sz="1000" kern="1200" dirty="0">
                <a:solidFill>
                  <a:prstClr val="black"/>
                </a:solidFill>
              </a:rPr>
              <a:t>[</a:t>
            </a:r>
            <a:r>
              <a:rPr lang="hu-HU" sz="1000" kern="1200" dirty="0">
                <a:solidFill>
                  <a:prstClr val="black"/>
                </a:solidFill>
              </a:rPr>
              <a:t>4</a:t>
            </a:r>
            <a:r>
              <a:rPr lang="en-GB" sz="1000" kern="1200" dirty="0">
                <a:solidFill>
                  <a:prstClr val="black"/>
                </a:solidFill>
              </a:rPr>
              <a:t>] </a:t>
            </a:r>
            <a:r>
              <a:rPr lang="en-GB" sz="1000" kern="1200" dirty="0" err="1">
                <a:solidFill>
                  <a:prstClr val="black"/>
                </a:solidFill>
              </a:rPr>
              <a:t>Tasi</a:t>
            </a:r>
            <a:r>
              <a:rPr lang="en-GB" sz="1000" kern="1200" dirty="0">
                <a:solidFill>
                  <a:prstClr val="black"/>
                </a:solidFill>
              </a:rPr>
              <a:t>, D. A.; </a:t>
            </a:r>
            <a:r>
              <a:rPr lang="en-GB" sz="1000" kern="1200" dirty="0" err="1">
                <a:solidFill>
                  <a:prstClr val="black"/>
                </a:solidFill>
              </a:rPr>
              <a:t>Czakó</a:t>
            </a:r>
            <a:r>
              <a:rPr lang="en-GB" sz="1000" kern="1200" dirty="0">
                <a:solidFill>
                  <a:prstClr val="black"/>
                </a:solidFill>
              </a:rPr>
              <a:t>, G. Unconventional S</a:t>
            </a:r>
            <a:r>
              <a:rPr lang="en-GB" sz="1000" kern="1200" baseline="-25000" dirty="0">
                <a:solidFill>
                  <a:prstClr val="black"/>
                </a:solidFill>
              </a:rPr>
              <a:t>N</a:t>
            </a:r>
            <a:r>
              <a:rPr lang="en-GB" sz="1000" kern="1200" dirty="0">
                <a:solidFill>
                  <a:prstClr val="black"/>
                </a:solidFill>
              </a:rPr>
              <a:t>2 Retention Pathways Induced by Complex Formation: High-Level Dynamics Investigation of the NH</a:t>
            </a:r>
            <a:r>
              <a:rPr lang="en-GB" sz="1000" kern="1200" baseline="-25000" dirty="0">
                <a:solidFill>
                  <a:prstClr val="black"/>
                </a:solidFill>
              </a:rPr>
              <a:t>2</a:t>
            </a:r>
            <a:r>
              <a:rPr lang="en-GB" sz="1000" kern="1200" baseline="30000" dirty="0">
                <a:solidFill>
                  <a:prstClr val="black"/>
                </a:solidFill>
              </a:rPr>
              <a:t>−</a:t>
            </a:r>
            <a:r>
              <a:rPr lang="en-GB" sz="1000" kern="1200" dirty="0">
                <a:solidFill>
                  <a:prstClr val="black"/>
                </a:solidFill>
              </a:rPr>
              <a:t> + CH</a:t>
            </a:r>
            <a:r>
              <a:rPr lang="en-GB" sz="1000" kern="1200" baseline="-25000" dirty="0">
                <a:solidFill>
                  <a:prstClr val="black"/>
                </a:solidFill>
              </a:rPr>
              <a:t>3</a:t>
            </a:r>
            <a:r>
              <a:rPr lang="en-GB" sz="1000" kern="1200" dirty="0">
                <a:solidFill>
                  <a:prstClr val="black"/>
                </a:solidFill>
              </a:rPr>
              <a:t>I Polyatomic Reaction. </a:t>
            </a:r>
            <a:r>
              <a:rPr lang="en-GB" sz="1000" i="1" kern="1200" dirty="0">
                <a:solidFill>
                  <a:prstClr val="black"/>
                </a:solidFill>
              </a:rPr>
              <a:t>J. Chem. Phys.</a:t>
            </a:r>
            <a:r>
              <a:rPr lang="en-GB" sz="1000" kern="1200" dirty="0">
                <a:solidFill>
                  <a:prstClr val="black"/>
                </a:solidFill>
              </a:rPr>
              <a:t> </a:t>
            </a:r>
            <a:r>
              <a:rPr lang="en-GB" sz="1000" b="1" kern="1200" dirty="0">
                <a:solidFill>
                  <a:prstClr val="black"/>
                </a:solidFill>
              </a:rPr>
              <a:t>2022</a:t>
            </a:r>
            <a:r>
              <a:rPr lang="en-GB" sz="1000" kern="1200" dirty="0">
                <a:solidFill>
                  <a:prstClr val="black"/>
                </a:solidFill>
              </a:rPr>
              <a:t>, </a:t>
            </a:r>
            <a:r>
              <a:rPr lang="en-GB" sz="1000" i="1" kern="1200" dirty="0">
                <a:solidFill>
                  <a:prstClr val="black"/>
                </a:solidFill>
              </a:rPr>
              <a:t>156</a:t>
            </a:r>
            <a:r>
              <a:rPr lang="en-GB" sz="1000" kern="1200" dirty="0">
                <a:solidFill>
                  <a:prstClr val="black"/>
                </a:solidFill>
              </a:rPr>
              <a:t>, 184306.</a:t>
            </a:r>
          </a:p>
          <a:p>
            <a:pPr mar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hu-HU" sz="1000" kern="1200" dirty="0">
                <a:solidFill>
                  <a:prstClr val="black"/>
                </a:solidFill>
              </a:rPr>
              <a:t>[5] </a:t>
            </a:r>
            <a:r>
              <a:rPr lang="en-US" sz="1000" kern="1200" dirty="0" err="1">
                <a:solidFill>
                  <a:prstClr val="black"/>
                </a:solidFill>
              </a:rPr>
              <a:t>Tasi</a:t>
            </a:r>
            <a:r>
              <a:rPr lang="en-US" sz="1000" kern="1200" dirty="0">
                <a:solidFill>
                  <a:prstClr val="black"/>
                </a:solidFill>
              </a:rPr>
              <a:t>, D. A.; </a:t>
            </a:r>
            <a:r>
              <a:rPr lang="en-US" sz="1000" kern="1200" dirty="0" err="1">
                <a:solidFill>
                  <a:prstClr val="black"/>
                </a:solidFill>
              </a:rPr>
              <a:t>Győri</a:t>
            </a:r>
            <a:r>
              <a:rPr lang="en-US" sz="1000" kern="1200" dirty="0">
                <a:solidFill>
                  <a:prstClr val="black"/>
                </a:solidFill>
              </a:rPr>
              <a:t>, T.;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On the Development of a Gold-Standard Potential Energy Surface for the OH</a:t>
            </a:r>
            <a:r>
              <a:rPr lang="en-US" sz="1000" kern="1200" baseline="30000" dirty="0">
                <a:solidFill>
                  <a:prstClr val="black"/>
                </a:solidFill>
              </a:rPr>
              <a:t>−</a:t>
            </a:r>
            <a:r>
              <a:rPr lang="en-US" sz="1000" kern="1200" dirty="0">
                <a:solidFill>
                  <a:prstClr val="black"/>
                </a:solidFill>
              </a:rPr>
              <a:t> + CH</a:t>
            </a:r>
            <a:r>
              <a:rPr lang="en-US" sz="1000" kern="1200" baseline="-25000" dirty="0">
                <a:solidFill>
                  <a:prstClr val="black"/>
                </a:solidFill>
              </a:rPr>
              <a:t>3</a:t>
            </a:r>
            <a:r>
              <a:rPr lang="en-US" sz="1000" kern="1200" dirty="0">
                <a:solidFill>
                  <a:prstClr val="black"/>
                </a:solidFill>
              </a:rPr>
              <a:t>I Reaction. </a:t>
            </a:r>
            <a:r>
              <a:rPr lang="en-US" sz="1000" i="1" kern="1200" dirty="0">
                <a:solidFill>
                  <a:prstClr val="black"/>
                </a:solidFill>
              </a:rPr>
              <a:t>Phys. Chem. Chem. Phys.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2020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22</a:t>
            </a:r>
            <a:r>
              <a:rPr lang="en-US" sz="1000" kern="1200" dirty="0">
                <a:solidFill>
                  <a:prstClr val="black"/>
                </a:solidFill>
              </a:rPr>
              <a:t>, 3775–3778</a:t>
            </a:r>
            <a:r>
              <a:rPr lang="hu-HU" sz="1000" kern="1200" dirty="0">
                <a:solidFill>
                  <a:prstClr val="black"/>
                </a:solidFill>
              </a:rPr>
              <a:t>.</a:t>
            </a:r>
          </a:p>
          <a:p>
            <a:pPr mar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GB" sz="1000" dirty="0">
                <a:solidFill>
                  <a:schemeClr val="tx1"/>
                </a:solidFill>
              </a:rPr>
              <a:t>[</a:t>
            </a:r>
            <a:r>
              <a:rPr lang="hu-HU" sz="1000" dirty="0">
                <a:solidFill>
                  <a:schemeClr val="tx1"/>
                </a:solidFill>
              </a:rPr>
              <a:t>6</a:t>
            </a:r>
            <a:r>
              <a:rPr lang="en-GB" sz="1000" dirty="0">
                <a:solidFill>
                  <a:schemeClr val="tx1"/>
                </a:solidFill>
              </a:rPr>
              <a:t>]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en-US" sz="1000" kern="1200" dirty="0">
                <a:solidFill>
                  <a:prstClr val="black"/>
                </a:solidFill>
              </a:rPr>
              <a:t>Meyer, J.; </a:t>
            </a:r>
            <a:r>
              <a:rPr lang="en-US" sz="1000" kern="1200" dirty="0" err="1">
                <a:solidFill>
                  <a:prstClr val="black"/>
                </a:solidFill>
              </a:rPr>
              <a:t>Tajti</a:t>
            </a:r>
            <a:r>
              <a:rPr lang="en-US" sz="1000" kern="1200" dirty="0">
                <a:solidFill>
                  <a:prstClr val="black"/>
                </a:solidFill>
              </a:rPr>
              <a:t>, V.; </a:t>
            </a:r>
            <a:r>
              <a:rPr lang="en-US" sz="1000" kern="1200" dirty="0" err="1">
                <a:solidFill>
                  <a:prstClr val="black"/>
                </a:solidFill>
              </a:rPr>
              <a:t>Carrascosa</a:t>
            </a:r>
            <a:r>
              <a:rPr lang="en-US" sz="1000" kern="1200" dirty="0">
                <a:solidFill>
                  <a:prstClr val="black"/>
                </a:solidFill>
              </a:rPr>
              <a:t>, E.; </a:t>
            </a:r>
            <a:r>
              <a:rPr lang="en-US" sz="1000" kern="1200" dirty="0" err="1">
                <a:solidFill>
                  <a:prstClr val="black"/>
                </a:solidFill>
              </a:rPr>
              <a:t>Győri</a:t>
            </a:r>
            <a:r>
              <a:rPr lang="en-US" sz="1000" kern="1200" dirty="0">
                <a:solidFill>
                  <a:prstClr val="black"/>
                </a:solidFill>
              </a:rPr>
              <a:t>, T.; </a:t>
            </a:r>
            <a:r>
              <a:rPr lang="en-US" sz="1000" kern="1200" dirty="0" err="1">
                <a:solidFill>
                  <a:prstClr val="black"/>
                </a:solidFill>
              </a:rPr>
              <a:t>Stei</a:t>
            </a:r>
            <a:r>
              <a:rPr lang="en-US" sz="1000" kern="1200" dirty="0">
                <a:solidFill>
                  <a:prstClr val="black"/>
                </a:solidFill>
              </a:rPr>
              <a:t>, M.; </a:t>
            </a:r>
            <a:r>
              <a:rPr lang="en-US" sz="1000" kern="1200" dirty="0" err="1">
                <a:solidFill>
                  <a:prstClr val="black"/>
                </a:solidFill>
              </a:rPr>
              <a:t>Michaelsen</a:t>
            </a:r>
            <a:r>
              <a:rPr lang="en-US" sz="1000" kern="1200" dirty="0">
                <a:solidFill>
                  <a:prstClr val="black"/>
                </a:solidFill>
              </a:rPr>
              <a:t>, T.; Bastian, B.;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G.; Wester, R. Atomistic Dynamics of Elimination and Nucleophilic Substitution Disentangled for the F</a:t>
            </a:r>
            <a:r>
              <a:rPr lang="en-US" sz="1000" kern="1200" baseline="30000" dirty="0">
                <a:solidFill>
                  <a:prstClr val="black"/>
                </a:solidFill>
              </a:rPr>
              <a:t>−</a:t>
            </a:r>
            <a:r>
              <a:rPr lang="en-US" sz="1000" kern="1200" dirty="0">
                <a:solidFill>
                  <a:prstClr val="black"/>
                </a:solidFill>
              </a:rPr>
              <a:t> + CH</a:t>
            </a:r>
            <a:r>
              <a:rPr lang="en-US" sz="1000" kern="1200" baseline="-25000" dirty="0">
                <a:solidFill>
                  <a:prstClr val="black"/>
                </a:solidFill>
              </a:rPr>
              <a:t>3</a:t>
            </a:r>
            <a:r>
              <a:rPr lang="en-US" sz="1000" kern="1200" dirty="0">
                <a:solidFill>
                  <a:prstClr val="black"/>
                </a:solidFill>
              </a:rPr>
              <a:t>CH</a:t>
            </a:r>
            <a:r>
              <a:rPr lang="en-US" sz="1000" kern="1200" baseline="-25000" dirty="0">
                <a:solidFill>
                  <a:prstClr val="black"/>
                </a:solidFill>
              </a:rPr>
              <a:t>2</a:t>
            </a:r>
            <a:r>
              <a:rPr lang="en-US" sz="1000" kern="1200" dirty="0">
                <a:solidFill>
                  <a:prstClr val="black"/>
                </a:solidFill>
              </a:rPr>
              <a:t>Cl Reaction. </a:t>
            </a:r>
            <a:r>
              <a:rPr lang="en-US" sz="1000" i="1" kern="1200" dirty="0">
                <a:solidFill>
                  <a:prstClr val="black"/>
                </a:solidFill>
              </a:rPr>
              <a:t>Nat. Chem.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2021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13</a:t>
            </a:r>
            <a:r>
              <a:rPr lang="en-US" sz="1000" kern="1200" dirty="0">
                <a:solidFill>
                  <a:prstClr val="black"/>
                </a:solidFill>
              </a:rPr>
              <a:t>, 977–981.</a:t>
            </a:r>
            <a:endParaRPr lang="en-GB" sz="1000" dirty="0">
              <a:solidFill>
                <a:schemeClr val="tx1"/>
              </a:solidFill>
            </a:endParaRP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15044" y="629580"/>
            <a:ext cx="1928371" cy="1151720"/>
            <a:chOff x="1039144" y="24558980"/>
            <a:chExt cx="3982093" cy="23783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6759" y1="50505" x2="86158" y2="69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" t="4667"/>
            <a:stretch/>
          </p:blipFill>
          <p:spPr>
            <a:xfrm>
              <a:off x="1184423" y="24558980"/>
              <a:ext cx="3692532" cy="167918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039144" y="26238169"/>
              <a:ext cx="3982093" cy="69911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CH</a:t>
              </a:r>
              <a:r>
                <a:rPr lang="en-US" sz="1600" baseline="-25000" dirty="0">
                  <a:latin typeface="Bahnschrift" panose="020B0502040204020203" pitchFamily="34" charset="0"/>
                </a:rPr>
                <a:t>3</a:t>
              </a:r>
              <a:r>
                <a:rPr lang="en-US" sz="1600" dirty="0">
                  <a:latin typeface="Bahnschrift" panose="020B0502040204020203" pitchFamily="34" charset="0"/>
                </a:rPr>
                <a:t>Br + F</a:t>
              </a:r>
              <a:r>
                <a:rPr lang="en-US" sz="1600" baseline="30000" dirty="0">
                  <a:latin typeface="Bahnschrift" panose="020B0502040204020203" pitchFamily="34" charset="0"/>
                </a:rPr>
                <a:t>−</a:t>
              </a:r>
              <a:r>
                <a:rPr lang="hu-HU" sz="1600" dirty="0">
                  <a:latin typeface="Bahnschrift" panose="020B0502040204020203" pitchFamily="34" charset="0"/>
                </a:rPr>
                <a:t> </a:t>
              </a:r>
              <a:r>
                <a:rPr lang="hu-HU" sz="1600" baseline="30000" dirty="0">
                  <a:latin typeface="Bahnschrift" panose="020B0502040204020203" pitchFamily="34" charset="0"/>
                </a:rPr>
                <a:t>[1</a:t>
              </a:r>
              <a:r>
                <a:rPr lang="en-US" sz="1600" baseline="30000" dirty="0">
                  <a:latin typeface="Bahnschrift" panose="020B0502040204020203" pitchFamily="34" charset="0"/>
                </a:rPr>
                <a:t>]</a:t>
              </a:r>
            </a:p>
          </p:txBody>
        </p:sp>
      </p:grpSp>
      <p:sp>
        <p:nvSpPr>
          <p:cNvPr id="20" name="Tartalom helye 2"/>
          <p:cNvSpPr>
            <a:spLocks noGrp="1"/>
          </p:cNvSpPr>
          <p:nvPr>
            <p:ph idx="1"/>
          </p:nvPr>
        </p:nvSpPr>
        <p:spPr bwMode="auto">
          <a:xfrm>
            <a:off x="247649" y="4902065"/>
            <a:ext cx="8877300" cy="7419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Több mint 20 PES fejlesztve 2020 óta, a legnagyobb 10 atomos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Manuális munkával elképzelhetetlen lett volna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81330" y="2791062"/>
            <a:ext cx="1894372" cy="1361686"/>
            <a:chOff x="8575634" y="24558977"/>
            <a:chExt cx="4702343" cy="3755888"/>
          </a:xfrm>
        </p:grpSpPr>
        <p:sp>
          <p:nvSpPr>
            <p:cNvPr id="23" name="TextBox 22"/>
            <p:cNvSpPr txBox="1"/>
            <p:nvPr/>
          </p:nvSpPr>
          <p:spPr>
            <a:xfrm>
              <a:off x="8575634" y="27381044"/>
              <a:ext cx="4702343" cy="9338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CH</a:t>
              </a:r>
              <a:r>
                <a:rPr lang="en-US" sz="1600" baseline="-25000" dirty="0">
                  <a:latin typeface="Bahnschrift" panose="020B0502040204020203" pitchFamily="34" charset="0"/>
                </a:rPr>
                <a:t>3</a:t>
              </a:r>
              <a:r>
                <a:rPr lang="en-US" sz="1600" dirty="0">
                  <a:latin typeface="Bahnschrift" panose="020B0502040204020203" pitchFamily="34" charset="0"/>
                </a:rPr>
                <a:t>I + OH</a:t>
              </a:r>
              <a:r>
                <a:rPr lang="en-US" sz="1600" baseline="30000" dirty="0">
                  <a:latin typeface="Bahnschrift" panose="020B0502040204020203" pitchFamily="34" charset="0"/>
                </a:rPr>
                <a:t>−</a:t>
              </a:r>
              <a:r>
                <a:rPr lang="en-US" sz="1600" dirty="0">
                  <a:latin typeface="Bahnschrift" panose="020B0502040204020203" pitchFamily="34" charset="0"/>
                </a:rPr>
                <a:t> </a:t>
              </a:r>
              <a:r>
                <a:rPr lang="en-US" sz="1600" baseline="30000" dirty="0">
                  <a:latin typeface="Bahnschrift" panose="020B0502040204020203" pitchFamily="34" charset="0"/>
                </a:rPr>
                <a:t>[</a:t>
              </a:r>
              <a:r>
                <a:rPr lang="hu-HU" sz="1600" baseline="30000" dirty="0">
                  <a:latin typeface="Bahnschrift" panose="020B0502040204020203" pitchFamily="34" charset="0"/>
                </a:rPr>
                <a:t>5</a:t>
              </a:r>
              <a:r>
                <a:rPr lang="en-US" sz="1600" baseline="30000" dirty="0">
                  <a:latin typeface="Bahnschrift" panose="020B0502040204020203" pitchFamily="34" charset="0"/>
                </a:rPr>
                <a:t>]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04" b="2574"/>
            <a:stretch/>
          </p:blipFill>
          <p:spPr>
            <a:xfrm>
              <a:off x="8757810" y="24558977"/>
              <a:ext cx="4232539" cy="28136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353706" y="1801836"/>
            <a:ext cx="1977601" cy="2384690"/>
            <a:chOff x="265814" y="1821988"/>
            <a:chExt cx="1977601" cy="238469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14" y="1821988"/>
              <a:ext cx="1977601" cy="205497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307428" y="3868124"/>
              <a:ext cx="1894372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C</a:t>
              </a:r>
              <a:r>
                <a:rPr lang="hu-HU" sz="1600" baseline="-25000" dirty="0">
                  <a:latin typeface="Bahnschrift" panose="020B0502040204020203" pitchFamily="34" charset="0"/>
                </a:rPr>
                <a:t>2</a:t>
              </a:r>
              <a:r>
                <a:rPr lang="en-US" sz="1600" dirty="0">
                  <a:latin typeface="Bahnschrift" panose="020B0502040204020203" pitchFamily="34" charset="0"/>
                </a:rPr>
                <a:t>H</a:t>
              </a:r>
              <a:r>
                <a:rPr lang="hu-HU" sz="1600" baseline="-25000" dirty="0">
                  <a:latin typeface="Bahnschrift" panose="020B0502040204020203" pitchFamily="34" charset="0"/>
                </a:rPr>
                <a:t>6</a:t>
              </a:r>
              <a:r>
                <a:rPr lang="en-US" sz="1600" dirty="0">
                  <a:latin typeface="Bahnschrift" panose="020B0502040204020203" pitchFamily="34" charset="0"/>
                </a:rPr>
                <a:t> + </a:t>
              </a:r>
              <a:r>
                <a:rPr lang="hu-HU" sz="1600" dirty="0">
                  <a:latin typeface="Bahnschrift" panose="020B0502040204020203" pitchFamily="34" charset="0"/>
                </a:rPr>
                <a:t>·Cl</a:t>
              </a:r>
              <a:r>
                <a:rPr lang="en-US" sz="1600" dirty="0">
                  <a:latin typeface="Bahnschrift" panose="020B0502040204020203" pitchFamily="34" charset="0"/>
                </a:rPr>
                <a:t> </a:t>
              </a:r>
              <a:r>
                <a:rPr lang="en-US" sz="1600" baseline="30000" dirty="0">
                  <a:latin typeface="Bahnschrift" panose="020B0502040204020203" pitchFamily="34" charset="0"/>
                </a:rPr>
                <a:t>[</a:t>
              </a:r>
              <a:r>
                <a:rPr lang="hu-HU" sz="1600" baseline="30000" dirty="0">
                  <a:latin typeface="Bahnschrift" panose="020B0502040204020203" pitchFamily="34" charset="0"/>
                </a:rPr>
                <a:t>2</a:t>
              </a:r>
              <a:r>
                <a:rPr lang="en-US" sz="1600" baseline="30000" dirty="0">
                  <a:latin typeface="Bahnschrift" panose="020B0502040204020203" pitchFamily="34" charset="0"/>
                </a:rPr>
                <a:t>]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33563" y="2060848"/>
            <a:ext cx="4440260" cy="2891683"/>
            <a:chOff x="2533563" y="1991264"/>
            <a:chExt cx="4440260" cy="28916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563" y="1991264"/>
              <a:ext cx="4440260" cy="25630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3686361" y="4544393"/>
              <a:ext cx="1894372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>
                  <a:latin typeface="Bahnschrift" panose="020B0502040204020203" pitchFamily="34" charset="0"/>
                </a:rPr>
                <a:t>N</a:t>
              </a:r>
              <a:r>
                <a:rPr lang="en-US" sz="1600" dirty="0">
                  <a:latin typeface="Bahnschrift" panose="020B0502040204020203" pitchFamily="34" charset="0"/>
                </a:rPr>
                <a:t>H</a:t>
              </a:r>
              <a:r>
                <a:rPr lang="hu-HU" sz="1600" baseline="-25000" dirty="0">
                  <a:latin typeface="Bahnschrift" panose="020B0502040204020203" pitchFamily="34" charset="0"/>
                </a:rPr>
                <a:t>2</a:t>
              </a:r>
              <a:r>
                <a:rPr lang="hu-HU" sz="1600" dirty="0">
                  <a:latin typeface="Bahnschrift" panose="020B0502040204020203" pitchFamily="34" charset="0"/>
                </a:rPr>
                <a:t>Cl </a:t>
              </a:r>
              <a:r>
                <a:rPr lang="en-US" sz="1600" dirty="0">
                  <a:latin typeface="Bahnschrift" panose="020B0502040204020203" pitchFamily="34" charset="0"/>
                </a:rPr>
                <a:t>+ F</a:t>
              </a:r>
              <a:r>
                <a:rPr lang="en-US" sz="1600" baseline="30000" dirty="0">
                  <a:latin typeface="Bahnschrift" panose="020B0502040204020203" pitchFamily="34" charset="0"/>
                </a:rPr>
                <a:t>−</a:t>
              </a:r>
              <a:r>
                <a:rPr lang="en-US" sz="1600" dirty="0">
                  <a:latin typeface="Bahnschrift" panose="020B0502040204020203" pitchFamily="34" charset="0"/>
                </a:rPr>
                <a:t> </a:t>
              </a:r>
              <a:r>
                <a:rPr lang="en-US" sz="1600" baseline="30000" dirty="0">
                  <a:latin typeface="Bahnschrift" panose="020B0502040204020203" pitchFamily="34" charset="0"/>
                </a:rPr>
                <a:t>[</a:t>
              </a:r>
              <a:r>
                <a:rPr lang="hu-HU" sz="1600" baseline="30000" dirty="0">
                  <a:latin typeface="Bahnschrift" panose="020B0502040204020203" pitchFamily="34" charset="0"/>
                </a:rPr>
                <a:t>3</a:t>
              </a:r>
              <a:r>
                <a:rPr lang="en-US" sz="1600" baseline="30000" dirty="0">
                  <a:latin typeface="Bahnschrift" panose="020B0502040204020203" pitchFamily="34" charset="0"/>
                </a:rPr>
                <a:t>]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1"/>
          <a:stretch/>
        </p:blipFill>
        <p:spPr>
          <a:xfrm>
            <a:off x="2459196" y="629578"/>
            <a:ext cx="6469394" cy="1341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8355717" y="1953167"/>
            <a:ext cx="140152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C</a:t>
            </a:r>
            <a:r>
              <a:rPr lang="en-US" sz="1600" baseline="-25000" dirty="0">
                <a:latin typeface="Bahnschrift" panose="020B0502040204020203" pitchFamily="34" charset="0"/>
              </a:rPr>
              <a:t>2</a:t>
            </a:r>
            <a:r>
              <a:rPr lang="en-US" sz="1600" dirty="0">
                <a:latin typeface="Bahnschrift" panose="020B0502040204020203" pitchFamily="34" charset="0"/>
              </a:rPr>
              <a:t>H</a:t>
            </a:r>
            <a:r>
              <a:rPr lang="en-US" sz="1600" baseline="-25000" dirty="0">
                <a:latin typeface="Bahnschrift" panose="020B0502040204020203" pitchFamily="34" charset="0"/>
              </a:rPr>
              <a:t>5</a:t>
            </a:r>
            <a:r>
              <a:rPr lang="en-US" sz="1600" dirty="0">
                <a:latin typeface="Bahnschrift" panose="020B0502040204020203" pitchFamily="34" charset="0"/>
              </a:rPr>
              <a:t>Cl + F</a:t>
            </a:r>
            <a:r>
              <a:rPr lang="en-US" sz="1600" baseline="30000" dirty="0">
                <a:latin typeface="Bahnschrift" panose="020B0502040204020203" pitchFamily="34" charset="0"/>
              </a:rPr>
              <a:t>−[</a:t>
            </a:r>
            <a:r>
              <a:rPr lang="hu-HU" sz="1600" baseline="30000" dirty="0">
                <a:latin typeface="Bahnschrift" panose="020B0502040204020203" pitchFamily="34" charset="0"/>
              </a:rPr>
              <a:t>6</a:t>
            </a:r>
            <a:r>
              <a:rPr lang="en-US" sz="1600" baseline="30000" dirty="0">
                <a:latin typeface="Bahnschrift" panose="020B0502040204020203" pitchFamily="34" charset="0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615" l="777" r="98705">
                        <a14:foregroundMark x1="84262" y1="44954" x2="86334" y2="53578"/>
                        <a14:foregroundMark x1="94106" y1="16330" x2="84909" y2="52477"/>
                        <a14:foregroundMark x1="81412" y1="57798" x2="86528" y2="60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346403" y="2889739"/>
            <a:ext cx="2564603" cy="9052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 bwMode="auto">
          <a:xfrm>
            <a:off x="6772444" y="4645367"/>
            <a:ext cx="189437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CH</a:t>
            </a:r>
            <a:r>
              <a:rPr lang="en-US" sz="1600" baseline="-25000" dirty="0">
                <a:latin typeface="Bahnschrift" panose="020B0502040204020203" pitchFamily="34" charset="0"/>
              </a:rPr>
              <a:t>3</a:t>
            </a:r>
            <a:r>
              <a:rPr lang="en-US" sz="1600" dirty="0">
                <a:latin typeface="Bahnschrift" panose="020B0502040204020203" pitchFamily="34" charset="0"/>
              </a:rPr>
              <a:t>I + </a:t>
            </a:r>
            <a:r>
              <a:rPr lang="hu-HU" sz="1600" dirty="0">
                <a:latin typeface="Bahnschrift" panose="020B0502040204020203" pitchFamily="34" charset="0"/>
              </a:rPr>
              <a:t>N</a:t>
            </a:r>
            <a:r>
              <a:rPr lang="en-US" sz="1600" dirty="0">
                <a:latin typeface="Bahnschrift" panose="020B0502040204020203" pitchFamily="34" charset="0"/>
              </a:rPr>
              <a:t>H</a:t>
            </a:r>
            <a:r>
              <a:rPr lang="hu-HU" sz="1600" baseline="-25000" dirty="0">
                <a:latin typeface="Bahnschrift" panose="020B0502040204020203" pitchFamily="34" charset="0"/>
              </a:rPr>
              <a:t>2</a:t>
            </a:r>
            <a:r>
              <a:rPr lang="en-US" sz="1600" baseline="30000" dirty="0">
                <a:latin typeface="Bahnschrift" panose="020B0502040204020203" pitchFamily="34" charset="0"/>
              </a:rPr>
              <a:t>−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baseline="30000" dirty="0">
                <a:latin typeface="Bahnschrift" panose="020B0502040204020203" pitchFamily="34" charset="0"/>
              </a:rPr>
              <a:t>[</a:t>
            </a:r>
            <a:r>
              <a:rPr lang="hu-HU" sz="1600" baseline="30000" dirty="0">
                <a:latin typeface="Bahnschrift" panose="020B0502040204020203" pitchFamily="34" charset="0"/>
              </a:rPr>
              <a:t>4</a:t>
            </a:r>
            <a:r>
              <a:rPr lang="en-US" sz="1600" baseline="30000" dirty="0">
                <a:latin typeface="Bahnschrift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204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id="{44A66BC3-F1DE-1B35-A7C1-4C3EC0EB72C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7650" y="548681"/>
            <a:ext cx="9102350" cy="5857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Az irodalomi QCT szimulációk</a:t>
            </a:r>
            <a:r>
              <a:rPr lang="hu-HU" baseline="30000" dirty="0">
                <a:solidFill>
                  <a:schemeClr val="tx1"/>
                </a:solidFill>
              </a:rPr>
              <a:t>[7</a:t>
            </a:r>
            <a:r>
              <a:rPr lang="en-GB" baseline="30000" dirty="0">
                <a:solidFill>
                  <a:schemeClr val="tx1"/>
                </a:solidFill>
              </a:rPr>
              <a:t>-</a:t>
            </a:r>
            <a:r>
              <a:rPr lang="hu-HU" baseline="30000" dirty="0">
                <a:solidFill>
                  <a:schemeClr val="tx1"/>
                </a:solidFill>
              </a:rPr>
              <a:t>8]</a:t>
            </a:r>
            <a:r>
              <a:rPr lang="hu-HU" dirty="0">
                <a:solidFill>
                  <a:schemeClr val="tx1"/>
                </a:solidFill>
              </a:rPr>
              <a:t> nem egyeztek a kísérleti adatokkal</a:t>
            </a:r>
            <a:r>
              <a:rPr lang="hu-HU" baseline="30000" dirty="0">
                <a:solidFill>
                  <a:schemeClr val="tx1"/>
                </a:solidFill>
              </a:rPr>
              <a:t>[9]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err="1">
                <a:solidFill>
                  <a:schemeClr val="tx1"/>
                </a:solidFill>
              </a:rPr>
              <a:t>HCl</a:t>
            </a:r>
            <a:r>
              <a:rPr lang="hu-HU" dirty="0">
                <a:solidFill>
                  <a:schemeClr val="tx1"/>
                </a:solidFill>
              </a:rPr>
              <a:t> termék forgási gerjesztési eloszlása túl forró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Kvantumdinamika szükséges?</a:t>
            </a:r>
          </a:p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247650" y="1"/>
            <a:ext cx="9026352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 C</a:t>
            </a:r>
            <a:r>
              <a:rPr lang="hu-HU" sz="2800" baseline="-25000" dirty="0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H</a:t>
            </a:r>
            <a:r>
              <a:rPr lang="hu-HU" sz="2800" baseline="-25000" dirty="0">
                <a:solidFill>
                  <a:schemeClr val="tx1"/>
                </a:solidFill>
              </a:rPr>
              <a:t>6</a:t>
            </a:r>
            <a:r>
              <a:rPr lang="hu-HU" sz="2800" dirty="0">
                <a:solidFill>
                  <a:schemeClr val="tx1"/>
                </a:solidFill>
              </a:rPr>
              <a:t> + </a:t>
            </a:r>
            <a:r>
              <a:rPr lang="en-GB" sz="2800" dirty="0">
                <a:solidFill>
                  <a:schemeClr val="tx1"/>
                </a:solidFill>
              </a:rPr>
              <a:t>·</a:t>
            </a:r>
            <a:r>
              <a:rPr lang="hu-HU" sz="2800" dirty="0">
                <a:solidFill>
                  <a:schemeClr val="tx1"/>
                </a:solidFill>
              </a:rPr>
              <a:t>Cl = ·C</a:t>
            </a:r>
            <a:r>
              <a:rPr lang="hu-HU" sz="2800" baseline="-25000" dirty="0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H</a:t>
            </a:r>
            <a:r>
              <a:rPr lang="hu-HU" sz="2800" baseline="-25000" dirty="0">
                <a:solidFill>
                  <a:schemeClr val="tx1"/>
                </a:solidFill>
              </a:rPr>
              <a:t>5</a:t>
            </a:r>
            <a:r>
              <a:rPr lang="hu-HU" sz="2800" dirty="0">
                <a:solidFill>
                  <a:schemeClr val="tx1"/>
                </a:solidFill>
              </a:rPr>
              <a:t> + </a:t>
            </a:r>
            <a:r>
              <a:rPr lang="hu-HU" sz="2800" dirty="0" err="1">
                <a:solidFill>
                  <a:schemeClr val="tx1"/>
                </a:solidFill>
              </a:rPr>
              <a:t>HCl</a:t>
            </a:r>
            <a:r>
              <a:rPr lang="hu-HU" sz="2800" dirty="0">
                <a:solidFill>
                  <a:schemeClr val="tx1"/>
                </a:solidFill>
              </a:rPr>
              <a:t> reakció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13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657389"/>
            <a:ext cx="5974669" cy="4032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74589" y="1657389"/>
            <a:ext cx="4248472" cy="145997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Espinosa-Garcia</a:t>
            </a:r>
            <a:r>
              <a:rPr lang="hu-HU" sz="2000" dirty="0"/>
              <a:t> </a:t>
            </a:r>
            <a:r>
              <a:rPr lang="hu-HU" sz="2000" i="1" dirty="0"/>
              <a:t>et </a:t>
            </a:r>
            <a:r>
              <a:rPr lang="hu-HU" sz="2000" i="1" dirty="0" err="1"/>
              <a:t>al</a:t>
            </a:r>
            <a:r>
              <a:rPr lang="hu-HU" sz="2000" i="1" dirty="0"/>
              <a:t>.</a:t>
            </a:r>
            <a:r>
              <a:rPr lang="hu-HU" sz="2000" baseline="30000" dirty="0"/>
              <a:t>[7</a:t>
            </a:r>
            <a:r>
              <a:rPr lang="en-GB" sz="2000" baseline="30000" dirty="0"/>
              <a:t>-</a:t>
            </a:r>
            <a:r>
              <a:rPr lang="hu-HU" sz="2000" baseline="30000" dirty="0"/>
              <a:t>9]</a:t>
            </a:r>
            <a:endParaRPr lang="en-US" sz="2000" dirty="0"/>
          </a:p>
        </p:txBody>
      </p:sp>
      <p:sp>
        <p:nvSpPr>
          <p:cNvPr id="8" name="Tartalom helye 2"/>
          <p:cNvSpPr txBox="1"/>
          <p:nvPr/>
        </p:nvSpPr>
        <p:spPr bwMode="auto">
          <a:xfrm>
            <a:off x="407368" y="5805264"/>
            <a:ext cx="8621453" cy="100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hu-HU" sz="1000" kern="1200" dirty="0">
                <a:solidFill>
                  <a:schemeClr val="tx1"/>
                </a:solidFill>
              </a:rPr>
              <a:t>[7] </a:t>
            </a:r>
            <a:r>
              <a:rPr lang="hu-HU" sz="1000" dirty="0" err="1">
                <a:solidFill>
                  <a:schemeClr val="tx1"/>
                </a:solidFill>
              </a:rPr>
              <a:t>Espinosa-Garcia</a:t>
            </a:r>
            <a:r>
              <a:rPr lang="hu-HU" sz="1000" dirty="0">
                <a:solidFill>
                  <a:schemeClr val="tx1"/>
                </a:solidFill>
              </a:rPr>
              <a:t>, J.; Martinez-</a:t>
            </a:r>
            <a:r>
              <a:rPr lang="hu-HU" sz="1000" dirty="0" err="1">
                <a:solidFill>
                  <a:schemeClr val="tx1"/>
                </a:solidFill>
              </a:rPr>
              <a:t>Nuñez</a:t>
            </a:r>
            <a:r>
              <a:rPr lang="hu-HU" sz="1000" dirty="0">
                <a:solidFill>
                  <a:schemeClr val="tx1"/>
                </a:solidFill>
              </a:rPr>
              <a:t>, E.; </a:t>
            </a:r>
            <a:r>
              <a:rPr lang="hu-HU" sz="1000" dirty="0" err="1">
                <a:solidFill>
                  <a:schemeClr val="tx1"/>
                </a:solidFill>
              </a:rPr>
              <a:t>Rangel</a:t>
            </a:r>
            <a:r>
              <a:rPr lang="hu-HU" sz="1000" dirty="0">
                <a:solidFill>
                  <a:schemeClr val="tx1"/>
                </a:solidFill>
              </a:rPr>
              <a:t>, C. </a:t>
            </a:r>
            <a:r>
              <a:rPr lang="hu-HU" sz="1000" dirty="0" err="1">
                <a:solidFill>
                  <a:schemeClr val="tx1"/>
                </a:solidFill>
              </a:rPr>
              <a:t>Quasi-classical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hu-HU" sz="1000" dirty="0" err="1">
                <a:solidFill>
                  <a:schemeClr val="tx1"/>
                </a:solidFill>
              </a:rPr>
              <a:t>trajectory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hu-HU" sz="1000" dirty="0" err="1">
                <a:solidFill>
                  <a:schemeClr val="tx1"/>
                </a:solidFill>
              </a:rPr>
              <a:t>dynamics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hu-HU" sz="1000" dirty="0" err="1">
                <a:solidFill>
                  <a:schemeClr val="tx1"/>
                </a:solidFill>
              </a:rPr>
              <a:t>study</a:t>
            </a:r>
            <a:r>
              <a:rPr lang="hu-HU" sz="1000" dirty="0">
                <a:solidFill>
                  <a:schemeClr val="tx1"/>
                </a:solidFill>
              </a:rPr>
              <a:t> of </a:t>
            </a:r>
            <a:r>
              <a:rPr lang="hu-HU" sz="1000" dirty="0" err="1">
                <a:solidFill>
                  <a:schemeClr val="tx1"/>
                </a:solidFill>
              </a:rPr>
              <a:t>the</a:t>
            </a:r>
            <a:r>
              <a:rPr lang="hu-HU" sz="1000" dirty="0">
                <a:solidFill>
                  <a:schemeClr val="tx1"/>
                </a:solidFill>
              </a:rPr>
              <a:t> Cl(</a:t>
            </a:r>
            <a:r>
              <a:rPr lang="hu-HU" sz="1000" baseline="30000" dirty="0">
                <a:solidFill>
                  <a:schemeClr val="tx1"/>
                </a:solidFill>
              </a:rPr>
              <a:t>2</a:t>
            </a:r>
            <a:r>
              <a:rPr lang="hu-HU" sz="1000" dirty="0">
                <a:solidFill>
                  <a:schemeClr val="tx1"/>
                </a:solidFill>
              </a:rPr>
              <a:t>P) + C</a:t>
            </a:r>
            <a:r>
              <a:rPr lang="hu-HU" sz="1000" baseline="-25000" dirty="0">
                <a:solidFill>
                  <a:schemeClr val="tx1"/>
                </a:solidFill>
              </a:rPr>
              <a:t>2</a:t>
            </a:r>
            <a:r>
              <a:rPr lang="hu-HU" sz="1000" dirty="0">
                <a:solidFill>
                  <a:schemeClr val="tx1"/>
                </a:solidFill>
              </a:rPr>
              <a:t>H</a:t>
            </a:r>
            <a:r>
              <a:rPr lang="hu-HU" sz="1000" baseline="-25000" dirty="0">
                <a:solidFill>
                  <a:schemeClr val="tx1"/>
                </a:solidFill>
              </a:rPr>
              <a:t>6</a:t>
            </a:r>
            <a:r>
              <a:rPr lang="hu-HU" sz="1000" dirty="0">
                <a:solidFill>
                  <a:schemeClr val="tx1"/>
                </a:solidFill>
              </a:rPr>
              <a:t> → </a:t>
            </a:r>
            <a:r>
              <a:rPr lang="hu-HU" sz="1000" dirty="0" err="1">
                <a:solidFill>
                  <a:schemeClr val="tx1"/>
                </a:solidFill>
              </a:rPr>
              <a:t>HCl</a:t>
            </a:r>
            <a:r>
              <a:rPr lang="hu-HU" sz="1000" dirty="0">
                <a:solidFill>
                  <a:schemeClr val="tx1"/>
                </a:solidFill>
              </a:rPr>
              <a:t>(</a:t>
            </a:r>
            <a:r>
              <a:rPr lang="hu-HU" sz="1000" i="1" dirty="0" err="1">
                <a:solidFill>
                  <a:schemeClr val="tx1"/>
                </a:solidFill>
              </a:rPr>
              <a:t>v</a:t>
            </a:r>
            <a:r>
              <a:rPr lang="hu-HU" sz="1000" dirty="0" err="1">
                <a:solidFill>
                  <a:schemeClr val="tx1"/>
                </a:solidFill>
              </a:rPr>
              <a:t>,</a:t>
            </a:r>
            <a:r>
              <a:rPr lang="hu-HU" sz="1000" i="1" dirty="0" err="1">
                <a:solidFill>
                  <a:schemeClr val="tx1"/>
                </a:solidFill>
              </a:rPr>
              <a:t>j</a:t>
            </a:r>
            <a:r>
              <a:rPr lang="hu-HU" sz="1000" dirty="0">
                <a:solidFill>
                  <a:schemeClr val="tx1"/>
                </a:solidFill>
              </a:rPr>
              <a:t>) + C</a:t>
            </a:r>
            <a:r>
              <a:rPr lang="hu-HU" sz="1000" baseline="-25000" dirty="0">
                <a:solidFill>
                  <a:schemeClr val="tx1"/>
                </a:solidFill>
              </a:rPr>
              <a:t>2</a:t>
            </a:r>
            <a:r>
              <a:rPr lang="hu-HU" sz="1000" dirty="0">
                <a:solidFill>
                  <a:schemeClr val="tx1"/>
                </a:solidFill>
              </a:rPr>
              <a:t>H</a:t>
            </a:r>
            <a:r>
              <a:rPr lang="hu-HU" sz="1000" baseline="-25000" dirty="0">
                <a:solidFill>
                  <a:schemeClr val="tx1"/>
                </a:solidFill>
              </a:rPr>
              <a:t>5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hu-HU" sz="1000" dirty="0" err="1">
                <a:solidFill>
                  <a:schemeClr val="tx1"/>
                </a:solidFill>
              </a:rPr>
              <a:t>reaction</a:t>
            </a:r>
            <a:r>
              <a:rPr lang="hu-HU" sz="1000" dirty="0">
                <a:solidFill>
                  <a:schemeClr val="tx1"/>
                </a:solidFill>
              </a:rPr>
              <a:t>.</a:t>
            </a:r>
            <a:r>
              <a:rPr lang="en-GB" sz="1000" dirty="0">
                <a:solidFill>
                  <a:schemeClr val="tx1"/>
                </a:solidFill>
              </a:rPr>
              <a:t> Comparison with experiment. </a:t>
            </a:r>
            <a:r>
              <a:rPr lang="en-GB" sz="1000" i="1" dirty="0">
                <a:solidFill>
                  <a:schemeClr val="tx1"/>
                </a:solidFill>
              </a:rPr>
              <a:t>J. Phys. Chem. A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b="1" dirty="0">
                <a:solidFill>
                  <a:schemeClr val="tx1"/>
                </a:solidFill>
                <a:effectLst/>
              </a:rPr>
              <a:t>2018</a:t>
            </a:r>
            <a:r>
              <a:rPr lang="en-GB" sz="1000" dirty="0">
                <a:solidFill>
                  <a:schemeClr val="tx1"/>
                </a:solidFill>
              </a:rPr>
              <a:t>, </a:t>
            </a:r>
            <a:r>
              <a:rPr lang="en-GB" sz="1000" i="1" dirty="0">
                <a:solidFill>
                  <a:schemeClr val="tx1"/>
                </a:solidFill>
              </a:rPr>
              <a:t>122</a:t>
            </a:r>
            <a:r>
              <a:rPr lang="en-GB" sz="1000" dirty="0">
                <a:solidFill>
                  <a:schemeClr val="tx1"/>
                </a:solidFill>
              </a:rPr>
              <a:t>, 2626–2633.</a:t>
            </a:r>
            <a:endParaRPr lang="hu-HU" sz="1000" kern="1200" dirty="0">
              <a:solidFill>
                <a:schemeClr val="tx1"/>
              </a:solidFill>
            </a:endParaRP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US" sz="1000" kern="1200" dirty="0">
                <a:solidFill>
                  <a:schemeClr val="tx1"/>
                </a:solidFill>
              </a:rPr>
              <a:t>[</a:t>
            </a:r>
            <a:r>
              <a:rPr lang="hu-HU" sz="1000" kern="1200" dirty="0">
                <a:solidFill>
                  <a:schemeClr val="tx1"/>
                </a:solidFill>
              </a:rPr>
              <a:t>8</a:t>
            </a:r>
            <a:r>
              <a:rPr lang="en-US" sz="1000" kern="1200" dirty="0">
                <a:solidFill>
                  <a:schemeClr val="tx1"/>
                </a:solidFill>
              </a:rPr>
              <a:t>] </a:t>
            </a:r>
            <a:r>
              <a:rPr lang="en-GB" sz="1000" dirty="0">
                <a:solidFill>
                  <a:schemeClr val="tx1"/>
                </a:solidFill>
              </a:rPr>
              <a:t>Greaves, S. J.; Orr-Ewing, A. J.; Troya, D. Classical trajectory study of the dynamics of the reaction of Cl atoms with ethane. </a:t>
            </a:r>
            <a:r>
              <a:rPr lang="en-GB" sz="1000" i="1" dirty="0">
                <a:solidFill>
                  <a:schemeClr val="tx1"/>
                </a:solidFill>
              </a:rPr>
              <a:t>J. Phys. Chem. A </a:t>
            </a:r>
            <a:r>
              <a:rPr lang="hu-HU" sz="1000" b="1" dirty="0">
                <a:solidFill>
                  <a:schemeClr val="tx1"/>
                </a:solidFill>
                <a:effectLst/>
              </a:rPr>
              <a:t>2008</a:t>
            </a:r>
            <a:r>
              <a:rPr lang="hu-HU" sz="1000" dirty="0">
                <a:solidFill>
                  <a:schemeClr val="tx1"/>
                </a:solidFill>
              </a:rPr>
              <a:t>, </a:t>
            </a:r>
            <a:r>
              <a:rPr lang="hu-HU" sz="1000" i="1" dirty="0">
                <a:solidFill>
                  <a:schemeClr val="tx1"/>
                </a:solidFill>
              </a:rPr>
              <a:t>112</a:t>
            </a:r>
            <a:r>
              <a:rPr lang="hu-HU" sz="1000" dirty="0">
                <a:solidFill>
                  <a:schemeClr val="tx1"/>
                </a:solidFill>
              </a:rPr>
              <a:t>, 9387–9395</a:t>
            </a:r>
            <a:r>
              <a:rPr lang="en-GB" sz="1000" dirty="0">
                <a:solidFill>
                  <a:schemeClr val="tx1"/>
                </a:solidFill>
              </a:rPr>
              <a:t>.</a:t>
            </a:r>
            <a:endParaRPr lang="en-US" sz="1000" kern="1200" dirty="0">
              <a:solidFill>
                <a:schemeClr val="tx1"/>
              </a:solidFill>
            </a:endParaRP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US" sz="1000" kern="1200" dirty="0">
                <a:solidFill>
                  <a:schemeClr val="tx1"/>
                </a:solidFill>
              </a:rPr>
              <a:t>[</a:t>
            </a:r>
            <a:r>
              <a:rPr lang="hu-HU" sz="1000" kern="1200" dirty="0">
                <a:solidFill>
                  <a:schemeClr val="tx1"/>
                </a:solidFill>
              </a:rPr>
              <a:t>9</a:t>
            </a:r>
            <a:r>
              <a:rPr lang="en-US" sz="1000" kern="1200" dirty="0">
                <a:solidFill>
                  <a:schemeClr val="tx1"/>
                </a:solidFill>
              </a:rPr>
              <a:t>] </a:t>
            </a:r>
            <a:r>
              <a:rPr lang="en-GB" sz="1000" dirty="0" err="1">
                <a:solidFill>
                  <a:schemeClr val="tx1"/>
                </a:solidFill>
              </a:rPr>
              <a:t>Rudić</a:t>
            </a:r>
            <a:r>
              <a:rPr lang="en-GB" sz="1000" dirty="0">
                <a:solidFill>
                  <a:schemeClr val="tx1"/>
                </a:solidFill>
              </a:rPr>
              <a:t>, S.; </a:t>
            </a:r>
            <a:r>
              <a:rPr lang="en-GB" sz="1000" dirty="0" err="1">
                <a:solidFill>
                  <a:schemeClr val="tx1"/>
                </a:solidFill>
              </a:rPr>
              <a:t>Ascenzi</a:t>
            </a:r>
            <a:r>
              <a:rPr lang="en-GB" sz="1000" dirty="0">
                <a:solidFill>
                  <a:schemeClr val="tx1"/>
                </a:solidFill>
              </a:rPr>
              <a:t>, D.; Orr-Ewing, A. J. Rotational distribution of the HCl products from the reaction of Cl(</a:t>
            </a:r>
            <a:r>
              <a:rPr lang="en-GB" sz="1000" baseline="30000" dirty="0">
                <a:solidFill>
                  <a:schemeClr val="tx1"/>
                </a:solidFill>
              </a:rPr>
              <a:t>2</a:t>
            </a:r>
            <a:r>
              <a:rPr lang="en-GB" sz="1000" dirty="0">
                <a:solidFill>
                  <a:schemeClr val="tx1"/>
                </a:solidFill>
              </a:rPr>
              <a:t>P) atoms with methanol. </a:t>
            </a:r>
            <a:r>
              <a:rPr lang="en-GB" sz="1000" i="1" dirty="0">
                <a:solidFill>
                  <a:schemeClr val="tx1"/>
                </a:solidFill>
              </a:rPr>
              <a:t>Chem. Phys. </a:t>
            </a:r>
            <a:r>
              <a:rPr lang="nn-NO" sz="1000" i="1" dirty="0">
                <a:solidFill>
                  <a:schemeClr val="tx1"/>
                </a:solidFill>
              </a:rPr>
              <a:t>Lett.</a:t>
            </a:r>
            <a:r>
              <a:rPr lang="nn-NO" sz="1000" dirty="0">
                <a:solidFill>
                  <a:schemeClr val="tx1"/>
                </a:solidFill>
              </a:rPr>
              <a:t> </a:t>
            </a:r>
            <a:r>
              <a:rPr lang="nn-NO" sz="1000" b="1" dirty="0">
                <a:solidFill>
                  <a:schemeClr val="tx1"/>
                </a:solidFill>
                <a:effectLst/>
              </a:rPr>
              <a:t>2000</a:t>
            </a:r>
            <a:r>
              <a:rPr lang="nn-NO" sz="1000" dirty="0">
                <a:solidFill>
                  <a:schemeClr val="tx1"/>
                </a:solidFill>
              </a:rPr>
              <a:t>, </a:t>
            </a:r>
            <a:r>
              <a:rPr lang="nn-NO" sz="1000" i="1" dirty="0">
                <a:solidFill>
                  <a:schemeClr val="tx1"/>
                </a:solidFill>
              </a:rPr>
              <a:t>332</a:t>
            </a:r>
            <a:r>
              <a:rPr lang="nn-NO" sz="1000" dirty="0">
                <a:solidFill>
                  <a:schemeClr val="tx1"/>
                </a:solidFill>
              </a:rPr>
              <a:t>, 487– 495.</a:t>
            </a:r>
            <a:endParaRPr lang="en-US" sz="1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6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FAE75-4222-1700-276D-B8BA9C75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51" y="1950644"/>
            <a:ext cx="5523651" cy="4348406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44A66BC3-F1DE-1B35-A7C1-4C3EC0EB72C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7649" y="548681"/>
            <a:ext cx="9376743" cy="5857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PES fejlesztés a Robosurfer használatával</a:t>
            </a:r>
            <a:r>
              <a:rPr lang="hu-HU" baseline="30000" dirty="0">
                <a:solidFill>
                  <a:schemeClr val="tx1"/>
                </a:solidFill>
              </a:rPr>
              <a:t>[2]</a:t>
            </a:r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dirty="0"/>
              <a:t>5-öd rendű polinom, 3234 paraméter 11 701 geometriára </a:t>
            </a:r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Az új PES használatával a már jó az egyezés a kísérlettel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Helyesen a J = 1 a leginkább betöltött állapot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247650" y="1"/>
            <a:ext cx="9026352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 C</a:t>
            </a:r>
            <a:r>
              <a:rPr lang="hu-HU" sz="2800" baseline="-25000" dirty="0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H</a:t>
            </a:r>
            <a:r>
              <a:rPr lang="hu-HU" sz="2800" baseline="-25000" dirty="0">
                <a:solidFill>
                  <a:schemeClr val="tx1"/>
                </a:solidFill>
              </a:rPr>
              <a:t>6</a:t>
            </a:r>
            <a:r>
              <a:rPr lang="hu-HU" sz="2800" dirty="0">
                <a:solidFill>
                  <a:schemeClr val="tx1"/>
                </a:solidFill>
              </a:rPr>
              <a:t> + </a:t>
            </a:r>
            <a:r>
              <a:rPr lang="en-GB" sz="2800" dirty="0">
                <a:solidFill>
                  <a:schemeClr val="tx1"/>
                </a:solidFill>
              </a:rPr>
              <a:t>·</a:t>
            </a:r>
            <a:r>
              <a:rPr lang="hu-HU" sz="2800" dirty="0">
                <a:solidFill>
                  <a:schemeClr val="tx1"/>
                </a:solidFill>
              </a:rPr>
              <a:t>Cl = ·C</a:t>
            </a:r>
            <a:r>
              <a:rPr lang="hu-HU" sz="2800" baseline="-25000" dirty="0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H</a:t>
            </a:r>
            <a:r>
              <a:rPr lang="hu-HU" sz="2800" baseline="-25000" dirty="0">
                <a:solidFill>
                  <a:schemeClr val="tx1"/>
                </a:solidFill>
              </a:rPr>
              <a:t>5</a:t>
            </a:r>
            <a:r>
              <a:rPr lang="hu-HU" sz="2800" dirty="0">
                <a:solidFill>
                  <a:schemeClr val="tx1"/>
                </a:solidFill>
              </a:rPr>
              <a:t> + </a:t>
            </a:r>
            <a:r>
              <a:rPr lang="hu-HU" sz="2800" dirty="0" err="1">
                <a:solidFill>
                  <a:schemeClr val="tx1"/>
                </a:solidFill>
              </a:rPr>
              <a:t>HCl</a:t>
            </a:r>
            <a:r>
              <a:rPr lang="hu-HU" sz="2800" dirty="0">
                <a:solidFill>
                  <a:schemeClr val="tx1"/>
                </a:solidFill>
              </a:rPr>
              <a:t> reakció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14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" name="Tartalom helye 2"/>
          <p:cNvSpPr txBox="1"/>
          <p:nvPr/>
        </p:nvSpPr>
        <p:spPr bwMode="auto">
          <a:xfrm>
            <a:off x="326851" y="6309318"/>
            <a:ext cx="8621453" cy="56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en-US" sz="1000" kern="1200" dirty="0">
                <a:solidFill>
                  <a:schemeClr val="tx1"/>
                </a:solidFill>
              </a:rPr>
              <a:t>[</a:t>
            </a:r>
            <a:r>
              <a:rPr lang="hu-HU" sz="1000" kern="1200" dirty="0">
                <a:solidFill>
                  <a:schemeClr val="tx1"/>
                </a:solidFill>
              </a:rPr>
              <a:t>2</a:t>
            </a:r>
            <a:r>
              <a:rPr lang="en-US" sz="1000" kern="1200" dirty="0">
                <a:solidFill>
                  <a:schemeClr val="tx1"/>
                </a:solidFill>
              </a:rPr>
              <a:t>] Papp, D.; </a:t>
            </a:r>
            <a:r>
              <a:rPr lang="en-US" sz="1000" kern="1200" dirty="0" err="1">
                <a:solidFill>
                  <a:schemeClr val="tx1"/>
                </a:solidFill>
              </a:rPr>
              <a:t>Tajti</a:t>
            </a:r>
            <a:r>
              <a:rPr lang="en-US" sz="1000" kern="1200" dirty="0">
                <a:solidFill>
                  <a:schemeClr val="tx1"/>
                </a:solidFill>
              </a:rPr>
              <a:t>, V.; Győri, T.; </a:t>
            </a:r>
            <a:r>
              <a:rPr lang="en-US" sz="1000" kern="1200" dirty="0" err="1">
                <a:solidFill>
                  <a:schemeClr val="tx1"/>
                </a:solidFill>
              </a:rPr>
              <a:t>Czakó</a:t>
            </a:r>
            <a:r>
              <a:rPr lang="en-US" sz="1000" kern="1200" dirty="0">
                <a:solidFill>
                  <a:schemeClr val="tx1"/>
                </a:solidFill>
              </a:rPr>
              <a:t>, G. Theory Finally Agrees with Experiment for the Dynamics of the Cl + C</a:t>
            </a:r>
            <a:r>
              <a:rPr lang="en-US" sz="1000" kern="1200" baseline="-25000" dirty="0">
                <a:solidFill>
                  <a:schemeClr val="tx1"/>
                </a:solidFill>
              </a:rPr>
              <a:t>2</a:t>
            </a:r>
            <a:r>
              <a:rPr lang="en-US" sz="1000" kern="1200" dirty="0">
                <a:solidFill>
                  <a:schemeClr val="tx1"/>
                </a:solidFill>
              </a:rPr>
              <a:t>H</a:t>
            </a:r>
            <a:r>
              <a:rPr lang="en-US" sz="1000" kern="1200" baseline="-25000" dirty="0">
                <a:solidFill>
                  <a:schemeClr val="tx1"/>
                </a:solidFill>
              </a:rPr>
              <a:t>6</a:t>
            </a:r>
            <a:r>
              <a:rPr lang="en-US" sz="1000" kern="1200" dirty="0">
                <a:solidFill>
                  <a:schemeClr val="tx1"/>
                </a:solidFill>
              </a:rPr>
              <a:t> Reaction. </a:t>
            </a:r>
            <a:r>
              <a:rPr lang="en-US" sz="1000" i="1" kern="1200" dirty="0">
                <a:solidFill>
                  <a:schemeClr val="tx1"/>
                </a:solidFill>
              </a:rPr>
              <a:t>J. Phys. Chem. Lett.</a:t>
            </a:r>
            <a:r>
              <a:rPr lang="en-US" sz="1000" kern="1200" dirty="0">
                <a:solidFill>
                  <a:schemeClr val="tx1"/>
                </a:solidFill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</a:rPr>
              <a:t>2020</a:t>
            </a:r>
            <a:r>
              <a:rPr lang="en-US" sz="1000" kern="1200" dirty="0">
                <a:solidFill>
                  <a:schemeClr val="tx1"/>
                </a:solidFill>
              </a:rPr>
              <a:t>, </a:t>
            </a:r>
            <a:r>
              <a:rPr lang="en-US" sz="1000" i="1" kern="1200" dirty="0">
                <a:solidFill>
                  <a:schemeClr val="tx1"/>
                </a:solidFill>
              </a:rPr>
              <a:t>11</a:t>
            </a:r>
            <a:r>
              <a:rPr lang="en-US" sz="1000" kern="1200" dirty="0">
                <a:solidFill>
                  <a:schemeClr val="tx1"/>
                </a:solidFill>
              </a:rPr>
              <a:t>, 4762–4767.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C9ED8-3150-5C82-AE9A-F872C1634444}"/>
                  </a:ext>
                </a:extLst>
              </p:cNvPr>
              <p:cNvSpPr txBox="1"/>
              <p:nvPr/>
            </p:nvSpPr>
            <p:spPr bwMode="auto">
              <a:xfrm>
                <a:off x="4853862" y="4581128"/>
                <a:ext cx="2484276" cy="646527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=5,5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kcal</m:t>
                      </m:r>
                      <m:r>
                        <a:rPr lang="hu-H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C9ED8-3150-5C82-AE9A-F872C163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862" y="4581128"/>
                <a:ext cx="2484276" cy="6465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622974-3DAC-6F48-8E61-84FD8E7B667D}"/>
              </a:ext>
            </a:extLst>
          </p:cNvPr>
          <p:cNvSpPr txBox="1"/>
          <p:nvPr/>
        </p:nvSpPr>
        <p:spPr>
          <a:xfrm>
            <a:off x="5937698" y="2317927"/>
            <a:ext cx="1166414" cy="51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 err="1"/>
              <a:t>Számítás</a:t>
            </a:r>
            <a:endParaRPr lang="en-GB" sz="1600" dirty="0"/>
          </a:p>
          <a:p>
            <a:r>
              <a:rPr lang="en-GB" sz="1600" dirty="0" err="1"/>
              <a:t>Kísérlet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65EC-7B2D-3042-1684-10AD7D611029}"/>
              </a:ext>
            </a:extLst>
          </p:cNvPr>
          <p:cNvSpPr txBox="1"/>
          <p:nvPr/>
        </p:nvSpPr>
        <p:spPr>
          <a:xfrm rot="-5400000">
            <a:off x="870141" y="3830136"/>
            <a:ext cx="2394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/>
              <a:t>Relatív</a:t>
            </a:r>
            <a:r>
              <a:rPr lang="en-GB" sz="2000" dirty="0"/>
              <a:t> </a:t>
            </a:r>
            <a:r>
              <a:rPr lang="en-GB" sz="2000" dirty="0" err="1"/>
              <a:t>populáció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4361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Összegzés</a:t>
            </a:r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47650" y="548680"/>
                <a:ext cx="9304734" cy="585780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A </a:t>
                </a:r>
                <a:r>
                  <a:rPr lang="hu-HU" dirty="0" err="1">
                    <a:solidFill>
                      <a:schemeClr val="tx1"/>
                    </a:solidFill>
                  </a:rPr>
                  <a:t>polinomiális</a:t>
                </a:r>
                <a:r>
                  <a:rPr lang="hu-HU" dirty="0">
                    <a:solidFill>
                      <a:schemeClr val="tx1"/>
                    </a:solidFill>
                  </a:rPr>
                  <a:t> illesztés versenyképes lehet az ideghálókkal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Sokkal egyszerűbb betanítás, egyértelmű megoldás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Kell egy a problémához illő koordinátarendszer (nálunk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Szimmetriák, peremfeltételek bevitele a modellbe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Transzlációs, rotációs és permutációs szimmetria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Permutációs szimmetria nagyban csökkenti a paraméterek számát</a:t>
                </a:r>
              </a:p>
              <a:p>
                <a:pPr lvl="1"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Nehéz előre megmondani hogyan </a:t>
                </a:r>
                <a:r>
                  <a:rPr lang="hu-HU" dirty="0" err="1">
                    <a:solidFill>
                      <a:schemeClr val="tx1"/>
                    </a:solidFill>
                  </a:rPr>
                  <a:t>mintavételezzük</a:t>
                </a:r>
                <a:r>
                  <a:rPr lang="hu-HU" dirty="0">
                    <a:solidFill>
                      <a:schemeClr val="tx1"/>
                    </a:solidFill>
                  </a:rPr>
                  <a:t> a bemeneti teret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Fix betanító készlet helyett aktív tanulás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Érdemes keresni azt ahol nagyon rossz a ML modell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Mutatja, hogy hol kellene bővíteni a betanító készletet</a:t>
                </a:r>
              </a:p>
              <a:p>
                <a:pPr lvl="1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Gyenge minőségű modell potenciálok félrevezethetnek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Azt hihetjük, hogy az egyik másik közelítésünk rossz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7650" y="548680"/>
                <a:ext cx="9304734" cy="5857807"/>
              </a:xfrm>
              <a:blipFill>
                <a:blip r:embed="rId3"/>
                <a:stretch>
                  <a:fillRect l="-197" t="-6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15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2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568054" name="Title 1"/>
          <p:cNvSpPr>
            <a:spLocks noGrp="1"/>
          </p:cNvSpPr>
          <p:nvPr>
            <p:ph type="title"/>
          </p:nvPr>
        </p:nvSpPr>
        <p:spPr bwMode="auto">
          <a:xfrm>
            <a:off x="-96688" y="116632"/>
            <a:ext cx="10058400" cy="4432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Köszönöm a figyelmet!</a:t>
            </a:r>
            <a:endParaRPr lang="en-GB" dirty="0"/>
          </a:p>
        </p:txBody>
      </p:sp>
      <p:pic>
        <p:nvPicPr>
          <p:cNvPr id="2" name="EtCl_F_E2">
            <a:hlinkClick r:id="" action="ppaction://media"/>
            <a:extLst>
              <a:ext uri="{FF2B5EF4-FFF2-40B4-BE49-F238E27FC236}">
                <a16:creationId xmlns:a16="http://schemas.microsoft.com/office/drawing/2014/main" id="{4DB8208E-948A-4B16-9C97-C266779F24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352" y="692696"/>
            <a:ext cx="9100887" cy="51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Kvantumkémiai problémák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247650" y="548680"/>
            <a:ext cx="9304734" cy="5857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 PES fejlesztés tetszőleges geometriáknál kér energiaszámítást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Nagy illesztési hibák gyakran extrém geometriáknál fordulnak elő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 legtöbb elektronszerkezet-számító módszer hirtelen megbízhatatlanná válik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Hibás potenciális energiák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szennyezett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illesztési készlet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Általában determinisztikusan hibás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Nehéz eldönteni, hogy az illesztés nem elég rugalmas vagy hibásak az adatpontok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17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2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CCSD(T) problémák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247650" y="548680"/>
            <a:ext cx="9304734" cy="5857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sz="1800" dirty="0">
                <a:solidFill>
                  <a:schemeClr val="tx1"/>
                </a:solidFill>
              </a:rPr>
              <a:t>CH</a:t>
            </a:r>
            <a:r>
              <a:rPr lang="hu-HU" sz="1800" baseline="-25000" dirty="0">
                <a:solidFill>
                  <a:schemeClr val="tx1"/>
                </a:solidFill>
              </a:rPr>
              <a:t>3</a:t>
            </a:r>
            <a:r>
              <a:rPr lang="hu-HU" sz="1800" dirty="0">
                <a:solidFill>
                  <a:schemeClr val="tx1"/>
                </a:solidFill>
              </a:rPr>
              <a:t>I + OH</a:t>
            </a:r>
            <a:r>
              <a:rPr lang="hu-HU" sz="1800" baseline="30000" dirty="0">
                <a:solidFill>
                  <a:schemeClr val="tx1"/>
                </a:solidFill>
              </a:rPr>
              <a:t>−</a:t>
            </a:r>
            <a:r>
              <a:rPr lang="hu-HU" sz="1800" dirty="0">
                <a:solidFill>
                  <a:schemeClr val="tx1"/>
                </a:solidFill>
              </a:rPr>
              <a:t> PES fejlesztése elakadt</a:t>
            </a:r>
            <a:r>
              <a:rPr lang="hu-HU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[7]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Nyilvánvalóan hibás potenciális energia értékek az illesztési készletben!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Egyensúlyi geometriától távol a CCSD(T) energia messze túl alacsony, CCSD OK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chemeClr val="tx1"/>
                </a:solidFill>
              </a:rPr>
              <a:t> (T) hibás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BCCD(T) jóval közelebb a CCSDT-</a:t>
            </a:r>
            <a:r>
              <a:rPr lang="hu-HU" dirty="0" err="1">
                <a:solidFill>
                  <a:schemeClr val="tx1"/>
                </a:solidFill>
                <a:sym typeface="Wingdings" panose="05000000000000000000" pitchFamily="2" charset="2"/>
              </a:rPr>
              <a:t>hez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extrém geometriáknál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Báziskészlet-hiba  kompozit módszer : </a:t>
            </a:r>
            <a:r>
              <a:rPr lang="hu-H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CCSD-F12b/AVTZ + </a:t>
            </a:r>
            <a:r>
              <a:rPr lang="hu-H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BCCD(T)/AVDZ − BCCD/AVDZ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18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747806-DE04-01DA-EBD3-EDE29CBE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777" y="2359561"/>
            <a:ext cx="5557375" cy="404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1CD14D-7C8A-3491-417E-3D378DDEF300}"/>
              </a:ext>
            </a:extLst>
          </p:cNvPr>
          <p:cNvSpPr txBox="1"/>
          <p:nvPr/>
        </p:nvSpPr>
        <p:spPr>
          <a:xfrm rot="16200000">
            <a:off x="37641" y="4182261"/>
            <a:ext cx="333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Relatív energia (kcal/mol)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8BC0BFC-8A28-1EFF-2CE5-745AAA7DF512}"/>
              </a:ext>
            </a:extLst>
          </p:cNvPr>
          <p:cNvSpPr txBox="1"/>
          <p:nvPr/>
        </p:nvSpPr>
        <p:spPr bwMode="auto">
          <a:xfrm>
            <a:off x="426875" y="6392174"/>
            <a:ext cx="8621453" cy="565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r>
              <a:rPr lang="hu-HU" sz="1000" kern="1200" dirty="0">
                <a:solidFill>
                  <a:prstClr val="black"/>
                </a:solidFill>
              </a:rPr>
              <a:t>[5] </a:t>
            </a:r>
            <a:r>
              <a:rPr lang="en-US" sz="1000" kern="1200" dirty="0" err="1">
                <a:solidFill>
                  <a:prstClr val="black"/>
                </a:solidFill>
              </a:rPr>
              <a:t>Tasi</a:t>
            </a:r>
            <a:r>
              <a:rPr lang="en-US" sz="1000" kern="1200" dirty="0">
                <a:solidFill>
                  <a:prstClr val="black"/>
                </a:solidFill>
              </a:rPr>
              <a:t>, D. A.; </a:t>
            </a:r>
            <a:r>
              <a:rPr lang="en-US" sz="1000" kern="1200" dirty="0" err="1">
                <a:solidFill>
                  <a:prstClr val="black"/>
                </a:solidFill>
              </a:rPr>
              <a:t>Győri</a:t>
            </a:r>
            <a:r>
              <a:rPr lang="en-US" sz="1000" kern="1200" dirty="0">
                <a:solidFill>
                  <a:prstClr val="black"/>
                </a:solidFill>
              </a:rPr>
              <a:t>, T.; </a:t>
            </a:r>
            <a:r>
              <a:rPr lang="en-US" sz="1000" kern="1200" dirty="0" err="1">
                <a:solidFill>
                  <a:prstClr val="black"/>
                </a:solidFill>
              </a:rPr>
              <a:t>Czakó</a:t>
            </a:r>
            <a:r>
              <a:rPr lang="en-US" sz="1000" kern="1200" dirty="0">
                <a:solidFill>
                  <a:prstClr val="black"/>
                </a:solidFill>
              </a:rPr>
              <a:t>, G. On the Development of a Gold-Standard Potential Energy Surface for the OH</a:t>
            </a:r>
            <a:r>
              <a:rPr lang="en-US" sz="1000" kern="1200" baseline="30000" dirty="0">
                <a:solidFill>
                  <a:prstClr val="black"/>
                </a:solidFill>
              </a:rPr>
              <a:t>−</a:t>
            </a:r>
            <a:r>
              <a:rPr lang="en-US" sz="1000" kern="1200" dirty="0">
                <a:solidFill>
                  <a:prstClr val="black"/>
                </a:solidFill>
              </a:rPr>
              <a:t> + CH</a:t>
            </a:r>
            <a:r>
              <a:rPr lang="en-US" sz="1000" kern="1200" baseline="-25000" dirty="0">
                <a:solidFill>
                  <a:prstClr val="black"/>
                </a:solidFill>
              </a:rPr>
              <a:t>3</a:t>
            </a:r>
            <a:r>
              <a:rPr lang="en-US" sz="1000" kern="1200" dirty="0">
                <a:solidFill>
                  <a:prstClr val="black"/>
                </a:solidFill>
              </a:rPr>
              <a:t>I Reaction. </a:t>
            </a:r>
            <a:r>
              <a:rPr lang="en-US" sz="1000" i="1" kern="1200" dirty="0">
                <a:solidFill>
                  <a:prstClr val="black"/>
                </a:solidFill>
              </a:rPr>
              <a:t>Phys. Chem. Chem. Phys.</a:t>
            </a:r>
            <a:r>
              <a:rPr lang="en-US" sz="1000" kern="1200" dirty="0">
                <a:solidFill>
                  <a:prstClr val="black"/>
                </a:solidFill>
              </a:rPr>
              <a:t> </a:t>
            </a:r>
            <a:r>
              <a:rPr lang="en-US" sz="1000" b="1" kern="1200" dirty="0">
                <a:solidFill>
                  <a:prstClr val="black"/>
                </a:solidFill>
              </a:rPr>
              <a:t>2020</a:t>
            </a:r>
            <a:r>
              <a:rPr lang="en-US" sz="1000" kern="1200" dirty="0">
                <a:solidFill>
                  <a:prstClr val="black"/>
                </a:solidFill>
              </a:rPr>
              <a:t>, </a:t>
            </a:r>
            <a:r>
              <a:rPr lang="en-US" sz="1000" i="1" kern="1200" dirty="0">
                <a:solidFill>
                  <a:prstClr val="black"/>
                </a:solidFill>
              </a:rPr>
              <a:t>22</a:t>
            </a:r>
            <a:r>
              <a:rPr lang="en-US" sz="1000" kern="1200" dirty="0">
                <a:solidFill>
                  <a:prstClr val="black"/>
                </a:solidFill>
              </a:rPr>
              <a:t>, 3775–3778</a:t>
            </a:r>
            <a:r>
              <a:rPr lang="hu-HU" sz="1000" kern="1200" dirty="0">
                <a:solidFill>
                  <a:prstClr val="black"/>
                </a:solidFill>
              </a:rPr>
              <a:t>.</a:t>
            </a:r>
          </a:p>
          <a:p>
            <a:pPr marL="0" lvl="0" indent="0" algn="just" defTabSz="3507030" rtl="0">
              <a:spcBef>
                <a:spcPts val="0"/>
              </a:spcBef>
              <a:buClrTx/>
              <a:buSzTx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7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1600" y="50527"/>
            <a:ext cx="6717322" cy="511412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</a:t>
            </a:r>
            <a:r>
              <a:rPr lang="en-GB" sz="2800" dirty="0">
                <a:solidFill>
                  <a:schemeClr val="tx1"/>
                </a:solidFill>
              </a:rPr>
              <a:t>Hartree-</a:t>
            </a:r>
            <a:r>
              <a:rPr lang="en-GB" sz="2800" dirty="0" err="1">
                <a:solidFill>
                  <a:schemeClr val="tx1"/>
                </a:solidFill>
              </a:rPr>
              <a:t>Fock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megoldásokról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18782" y="689288"/>
                <a:ext cx="8955220" cy="5479423"/>
              </a:xfrm>
            </p:spPr>
            <p:txBody>
              <a:bodyPr>
                <a:noAutofit/>
              </a:bodyPr>
              <a:lstStyle/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HF</m:t>
                          </m:r>
                        </m:sub>
                      </m:sSub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nuc</m:t>
                          </m:r>
                        </m:sub>
                      </m:sSub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hu-HU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tagok</m:t>
                          </m:r>
                        </m:lim>
                      </m:limLow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hu-HU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𝐄𝐑𝐈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𝜇𝜈𝜆𝜎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hu-H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Coulomb</m:t>
                          </m:r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tag</m:t>
                          </m:r>
                        </m:lim>
                      </m:limLow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hu-H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hu-HU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𝐄𝐑𝐈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𝜇𝜈𝜆𝜎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hu-H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hu-H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kicser</m:t>
                          </m:r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ő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</m:t>
                          </m:r>
                          <m:r>
                            <a:rPr lang="hu-H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tag</m:t>
                          </m:r>
                        </m:lim>
                      </m:limLow>
                    </m:oMath>
                  </m:oMathPara>
                </a14:m>
                <a:endParaRPr lang="hu-HU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" indent="0" algn="ctr">
                  <a:spcBef>
                    <a:spcPts val="1200"/>
                  </a:spcBef>
                  <a:buNone/>
                </a:pPr>
                <a:r>
                  <a:rPr lang="hu-HU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hu-H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hu-H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𝐄𝐑𝐈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𝜇𝜈𝜆𝜎</m:t>
                        </m:r>
                      </m:sub>
                    </m:sSub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hu-H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u-H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  <m:sSub>
                          <m:sSubPr>
                            <m:ctrlP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ctrlP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f>
                          <m:fPr>
                            <m:ctrlP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hu-H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Cél: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HF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minimalizálása </a:t>
                </a:r>
                <a14:m>
                  <m:oMath xmlns:m="http://schemas.openxmlformats.org/officeDocument/2006/math">
                    <m:r>
                      <a:rPr lang="hu-HU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változtatásával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u-H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 </a:t>
                </a:r>
                <a:r>
                  <a:rPr lang="hu-HU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ortonormalitás</a:t>
                </a:r>
                <a:r>
                  <a:rPr lang="hu-H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mellékfeltétel </a:t>
                </a:r>
                <a:r>
                  <a:rPr lang="hu-HU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 Lagrange szorzók  </a:t>
                </a:r>
                <a14:m>
                  <m:oMath xmlns:m="http://schemas.openxmlformats.org/officeDocument/2006/math">
                    <m:r>
                      <a:rPr lang="hu-HU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𝐅𝐂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hu-HU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𝐒𝐂𝐄</m:t>
                    </m:r>
                  </m:oMath>
                </a14:m>
                <a:endParaRPr lang="hu-HU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Hagyományos SCF iterációk, *DIIS interpolációk,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damping</a:t>
                </a:r>
                <a:r>
                  <a:rPr lang="hu-HU" dirty="0">
                    <a:solidFill>
                      <a:schemeClr val="tx1"/>
                    </a:solidFill>
                  </a:rPr>
                  <a:t>,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level</a:t>
                </a:r>
                <a:r>
                  <a:rPr lang="hu-HU" i="1" dirty="0">
                    <a:solidFill>
                      <a:schemeClr val="tx1"/>
                    </a:solidFill>
                  </a:rPr>
                  <a:t> shift</a:t>
                </a:r>
                <a:r>
                  <a:rPr lang="hu-HU" dirty="0">
                    <a:solidFill>
                      <a:schemeClr val="tx1"/>
                    </a:solidFill>
                  </a:rPr>
                  <a:t>, stb.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Alternatíva: direkt </a:t>
                </a:r>
                <a:r>
                  <a:rPr lang="hu-HU" dirty="0" err="1">
                    <a:solidFill>
                      <a:schemeClr val="tx1"/>
                    </a:solidFill>
                  </a:rPr>
                  <a:t>minimalizáció</a:t>
                </a:r>
                <a:r>
                  <a:rPr lang="hu-HU" dirty="0">
                    <a:solidFill>
                      <a:schemeClr val="tx1"/>
                    </a:solidFill>
                  </a:rPr>
                  <a:t> pályaforgatásokkal</a:t>
                </a:r>
                <a:r>
                  <a:rPr lang="hu-HU" baseline="30000" dirty="0">
                    <a:solidFill>
                      <a:schemeClr val="tx1"/>
                    </a:solidFill>
                  </a:rPr>
                  <a:t>[z]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Betöltött/virtuális pályák közötti forgatási szögek: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𝜣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𝑖𝑎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num>
                      <m:den>
                        <m: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𝜣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den>
                    </m:f>
                  </m:oMath>
                </a14:m>
                <a:endParaRPr lang="hu-HU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Nincs mellékfeltétel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szokásos n</a:t>
                </a:r>
                <a:r>
                  <a:rPr lang="hu-HU" dirty="0">
                    <a:solidFill>
                      <a:schemeClr val="tx1"/>
                    </a:solidFill>
                  </a:rPr>
                  <a:t>emlineáris optimalizáló algoritmusok!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HF probléma megoldása </a:t>
                </a: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geometria optimalizáció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Minimumok és nyeregpontok </a:t>
                </a: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stabil és instabil HF megoldások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u-HU" dirty="0">
                    <a:solidFill>
                      <a:schemeClr val="tx1"/>
                    </a:solidFill>
                  </a:rPr>
                  <a:t>Második deriváltak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SCF stabilitás vizsgálat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Nincs garancia a globális minimum megtalálására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782" y="689288"/>
                <a:ext cx="8955220" cy="5479423"/>
              </a:xfr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2609-F1F2-4225-9935-0BFACD7ADC1E}" type="slidenum">
              <a:rPr lang="hu-HU" sz="1050" b="1">
                <a:solidFill>
                  <a:schemeClr val="tx1"/>
                </a:solidFill>
              </a:rPr>
              <a:pPr/>
              <a:t>19</a:t>
            </a:fld>
            <a:endParaRPr lang="hu-HU" sz="1000" b="1" dirty="0">
              <a:solidFill>
                <a:schemeClr val="tx1"/>
              </a:solidFill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CE3ED300-09C6-4A26-9738-C1E2FE5F144D}"/>
              </a:ext>
            </a:extLst>
          </p:cNvPr>
          <p:cNvSpPr txBox="1">
            <a:spLocks/>
          </p:cNvSpPr>
          <p:nvPr/>
        </p:nvSpPr>
        <p:spPr>
          <a:xfrm>
            <a:off x="515215" y="6339775"/>
            <a:ext cx="7110378" cy="51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>
                <a:solidFill>
                  <a:schemeClr val="tx1"/>
                </a:solidFill>
              </a:rPr>
              <a:t>[</a:t>
            </a:r>
            <a:r>
              <a:rPr lang="hu-HU" sz="1000" dirty="0">
                <a:solidFill>
                  <a:schemeClr val="tx1"/>
                </a:solidFill>
              </a:rPr>
              <a:t>z</a:t>
            </a:r>
            <a:r>
              <a:rPr lang="en-GB" sz="1000" dirty="0">
                <a:solidFill>
                  <a:schemeClr val="tx1"/>
                </a:solidFill>
              </a:rPr>
              <a:t>]</a:t>
            </a:r>
            <a:r>
              <a:rPr lang="hu-HU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Lehtola</a:t>
            </a:r>
            <a:r>
              <a:rPr lang="en-GB" sz="1000" dirty="0">
                <a:solidFill>
                  <a:schemeClr val="tx1"/>
                </a:solidFill>
              </a:rPr>
              <a:t>, S.; </a:t>
            </a:r>
            <a:r>
              <a:rPr lang="en-GB" sz="1000" dirty="0" err="1">
                <a:solidFill>
                  <a:schemeClr val="tx1"/>
                </a:solidFill>
              </a:rPr>
              <a:t>Blockhuys</a:t>
            </a:r>
            <a:r>
              <a:rPr lang="en-GB" sz="1000" dirty="0">
                <a:solidFill>
                  <a:schemeClr val="tx1"/>
                </a:solidFill>
              </a:rPr>
              <a:t>, F.; Van </a:t>
            </a:r>
            <a:r>
              <a:rPr lang="en-GB" sz="1000" dirty="0" err="1">
                <a:solidFill>
                  <a:schemeClr val="tx1"/>
                </a:solidFill>
              </a:rPr>
              <a:t>Alsenoy</a:t>
            </a:r>
            <a:r>
              <a:rPr lang="en-GB" sz="1000" dirty="0">
                <a:solidFill>
                  <a:schemeClr val="tx1"/>
                </a:solidFill>
              </a:rPr>
              <a:t>, C. An Overview of Self-Consistent Field Calculations Within Finite Basis Sets. </a:t>
            </a:r>
            <a:r>
              <a:rPr lang="en-GB" sz="1000" i="1" dirty="0">
                <a:solidFill>
                  <a:schemeClr val="tx1"/>
                </a:solidFill>
              </a:rPr>
              <a:t>Molecules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b="1" dirty="0">
                <a:solidFill>
                  <a:schemeClr val="tx1"/>
                </a:solidFill>
              </a:rPr>
              <a:t>2020</a:t>
            </a:r>
            <a:r>
              <a:rPr lang="en-GB" sz="1000" dirty="0">
                <a:solidFill>
                  <a:schemeClr val="tx1"/>
                </a:solidFill>
              </a:rPr>
              <a:t>, </a:t>
            </a:r>
            <a:r>
              <a:rPr lang="en-GB" sz="1000" i="1" dirty="0">
                <a:solidFill>
                  <a:schemeClr val="tx1"/>
                </a:solidFill>
              </a:rPr>
              <a:t>25</a:t>
            </a:r>
            <a:r>
              <a:rPr lang="en-GB" sz="1000" dirty="0">
                <a:solidFill>
                  <a:schemeClr val="tx1"/>
                </a:solidFill>
              </a:rPr>
              <a:t>, 1218. </a:t>
            </a:r>
            <a:r>
              <a:rPr lang="en-GB" sz="1000" dirty="0">
                <a:solidFill>
                  <a:schemeClr val="tx1"/>
                </a:solidFill>
                <a:hlinkClick r:id="rId3"/>
              </a:rPr>
              <a:t>https://doi.org/10.3390/molecules25051218</a:t>
            </a:r>
            <a:endParaRPr lang="en-GB" sz="1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 reakciódinamika alapjai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335360" y="544268"/>
            <a:ext cx="9361040" cy="56796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Kétféle megközelítés az elemi reakciók tanulmányozására: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makroszkopikus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 mikroszkopikus 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Mindkét megközelítés lehet kísérleti és elméleti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Makroszkopikus megközelítés</a:t>
            </a:r>
          </a:p>
          <a:p>
            <a:pPr lvl="2">
              <a:defRPr/>
            </a:pPr>
            <a:r>
              <a:rPr lang="hu-HU" dirty="0">
                <a:solidFill>
                  <a:schemeClr val="tx1"/>
                </a:solidFill>
              </a:rPr>
              <a:t>Kinetikai és termodinamikai mérések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 következtetés az atomi szintű folyamatokra</a:t>
            </a:r>
            <a:endParaRPr lang="hu-HU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hu-HU" dirty="0">
                <a:solidFill>
                  <a:schemeClr val="tx1"/>
                </a:solidFill>
              </a:rPr>
              <a:t>Reakcióhő és gátmagasság kvantumkémiával, </a:t>
            </a:r>
            <a:r>
              <a:rPr lang="hu-HU" dirty="0" err="1">
                <a:solidFill>
                  <a:schemeClr val="tx1"/>
                </a:solidFill>
              </a:rPr>
              <a:t>Eyring</a:t>
            </a:r>
            <a:r>
              <a:rPr lang="hu-HU" dirty="0">
                <a:solidFill>
                  <a:schemeClr val="tx1"/>
                </a:solidFill>
              </a:rPr>
              <a:t> egyenlet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 kinetika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Mikroszkopikus megközelítés</a:t>
            </a:r>
          </a:p>
          <a:p>
            <a:pPr lvl="2">
              <a:defRPr/>
            </a:pPr>
            <a:r>
              <a:rPr lang="hu-HU" dirty="0">
                <a:solidFill>
                  <a:schemeClr val="tx1"/>
                </a:solidFill>
              </a:rPr>
              <a:t>Keresztezett molekulasugár kísérletek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 szögfüggő reakcióvalószínűségek, termékek rezgési-forgási gerjesztettsége, reaktánsok rezgési gerjesztésének hatása  atomi szintű folyamatok</a:t>
            </a:r>
          </a:p>
          <a:p>
            <a:pPr lvl="2"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Reaktív szóródás szimulációja az atomok mozgásegyenletének numerikus megoldásával  előbbi + hatáskeresztmetszetek ( kinetika)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2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CC09E8C2-1B23-2B5E-CF55-7802238435BD}"/>
              </a:ext>
            </a:extLst>
          </p:cNvPr>
          <p:cNvSpPr txBox="1">
            <a:spLocks/>
          </p:cNvSpPr>
          <p:nvPr/>
        </p:nvSpPr>
        <p:spPr bwMode="auto">
          <a:xfrm>
            <a:off x="4439816" y="945394"/>
            <a:ext cx="5617276" cy="49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makroszkopikus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mikroszkopikus 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3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A reakciódinamika alapjai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35360" y="544267"/>
                <a:ext cx="9361040" cy="5862219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Kétféle megközelítés az elemi reakciók tanulmányozására: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makroszkopikus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mikroszkopikus 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Mindkét megközelítés lehet kísérleti és elméleti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Makroszkopikus megközelítés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Kinetikai és termodinamikai mérések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következtetés az atomi szintű folyamatokra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Reakcióhő és gátmagasság kvantumkémiával, </a:t>
                </a:r>
                <a:r>
                  <a:rPr lang="hu-HU" dirty="0" err="1">
                    <a:solidFill>
                      <a:schemeClr val="tx1"/>
                    </a:solidFill>
                  </a:rPr>
                  <a:t>Eyring</a:t>
                </a:r>
                <a:r>
                  <a:rPr lang="hu-HU" dirty="0">
                    <a:solidFill>
                      <a:schemeClr val="tx1"/>
                    </a:solidFill>
                  </a:rPr>
                  <a:t> egyenlet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kinetika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Mikroszkopikus megközelítés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Keresztezett molekulasugár kísérletek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szögfüggő reakcióvalószínűségek, termékek rezgési-forgási gerjesztettsége, reaktánsok rezgési gerjesztésének hatása  atomi szintű folyamatok</a:t>
                </a:r>
              </a:p>
              <a:p>
                <a:pPr lvl="2">
                  <a:defRPr/>
                </a:pPr>
                <a:r>
                  <a:rPr lang="hu-HU" u="sng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Reaktív szóródás szimulációja az atomok mozgásegyenletének numerikus megoldásával 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előbbi + hatáskeresztmetszetek ( kinetika)</a:t>
                </a:r>
              </a:p>
              <a:p>
                <a:pPr>
                  <a:defRPr/>
                </a:pPr>
                <a:r>
                  <a:rPr lang="hu-HU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Kváziklasszikus-trajektória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(QCT, </a:t>
                </a:r>
                <a:r>
                  <a:rPr lang="hu-HU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quasiclassical </a:t>
                </a:r>
                <a:r>
                  <a:rPr lang="hu-HU" i="1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trajectory</a:t>
                </a: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 közelítés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Ütközésenként szimuláljuk a kémiai reakciókat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 szimulációk kezdeti állapota egy rezgési-forgási kvantumállapotot közelít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 rendszer időfejlődése már a Newtoni mechanika szerint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Az atomokra ható erő :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𝑝𝑜𝑡</m:t>
                        </m:r>
                      </m:sub>
                    </m:sSub>
                  </m:oMath>
                </a14:m>
                <a:endParaRPr lang="hu-HU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Ennek számítása hatalmas kihívás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35360" y="544267"/>
                <a:ext cx="9361040" cy="5862219"/>
              </a:xfrm>
              <a:blipFill>
                <a:blip r:embed="rId3"/>
                <a:stretch>
                  <a:fillRect l="-130" t="-624" r="-391"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3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CC09E8C2-1B23-2B5E-CF55-7802238435BD}"/>
              </a:ext>
            </a:extLst>
          </p:cNvPr>
          <p:cNvSpPr txBox="1">
            <a:spLocks/>
          </p:cNvSpPr>
          <p:nvPr/>
        </p:nvSpPr>
        <p:spPr bwMode="auto">
          <a:xfrm>
            <a:off x="4439816" y="945394"/>
            <a:ext cx="5617276" cy="49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makroszkopikus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mikroszkopikus 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5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Miért kellenek modell potenciálok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47650" y="548680"/>
                <a:ext cx="9448750" cy="585780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Egy QCT kutatási projekthez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</a:t>
                </a: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helyen kell a potenciális energia gradiense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Egy jó pontosságú gradiens kiszámítása minimum pár perc </a:t>
                </a: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 további közelítés kell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Két út: direkt dinamika vagy modell potenciálok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Direkt: kevés és rövid trajektóriák, DFT vagy MP2 kis báziskészlettel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Viszonylag nagy véletlen és rendszeres hibák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Modell: egy gyors függvénnyel helyettesítjük a kvantumkémiát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Technikailag bonyolultabb. Rendszeres hibák?</a:t>
                </a:r>
                <a:endParaRPr lang="en-US" dirty="0">
                  <a:solidFill>
                    <a:schemeClr val="tx1"/>
                  </a:solidFill>
                  <a:ea typeface="Trebuchet MS"/>
                  <a:cs typeface="Trebuchet MS"/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Modell potenciálok, PES</a:t>
                </a:r>
                <a:r>
                  <a:rPr lang="hu-HU" i="1" dirty="0">
                    <a:solidFill>
                      <a:schemeClr val="tx1"/>
                    </a:solidFill>
                  </a:rPr>
                  <a:t>(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potential</a:t>
                </a:r>
                <a:r>
                  <a:rPr lang="hu-HU" i="1" dirty="0">
                    <a:solidFill>
                      <a:schemeClr val="tx1"/>
                    </a:solidFill>
                  </a:rPr>
                  <a:t>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energy</a:t>
                </a:r>
                <a:r>
                  <a:rPr lang="hu-HU" i="1" dirty="0">
                    <a:solidFill>
                      <a:schemeClr val="tx1"/>
                    </a:solidFill>
                  </a:rPr>
                  <a:t>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surface</a:t>
                </a:r>
                <a:r>
                  <a:rPr lang="hu-HU" i="1" dirty="0">
                    <a:solidFill>
                      <a:schemeClr val="tx1"/>
                    </a:solidFill>
                  </a:rPr>
                  <a:t>)-</a:t>
                </a:r>
                <a:r>
                  <a:rPr lang="hu-HU" dirty="0" err="1">
                    <a:solidFill>
                      <a:schemeClr val="tx1"/>
                    </a:solidFill>
                  </a:rPr>
                  <a:t>ek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7650" y="548680"/>
                <a:ext cx="9448750" cy="5857807"/>
              </a:xfrm>
              <a:blipFill>
                <a:blip r:embed="rId3"/>
                <a:stretch>
                  <a:fillRect l="-194" t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4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5" t="3829" r="-1"/>
          <a:stretch/>
        </p:blipFill>
        <p:spPr>
          <a:xfrm>
            <a:off x="437584" y="3920131"/>
            <a:ext cx="1884446" cy="1752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7522" y="355079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Molekulamechanika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63" y="3954307"/>
            <a:ext cx="2448000" cy="1693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 bwMode="auto">
          <a:xfrm>
            <a:off x="6625004" y="357534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Mesterséges neuronhálók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03302" y="4201749"/>
                <a:ext cx="3791744" cy="7333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ahol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02" y="4201749"/>
                <a:ext cx="3791744" cy="733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 bwMode="auto">
          <a:xfrm>
            <a:off x="3142550" y="3576254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Polinomiális</a:t>
            </a:r>
            <a:r>
              <a:rPr lang="hu-HU" dirty="0"/>
              <a:t> illesztés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730" y="6223924"/>
            <a:ext cx="8505590" cy="37342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70000"/>
                </a:srgbClr>
              </a:gs>
              <a:gs pos="50000">
                <a:srgbClr val="7030A0">
                  <a:alpha val="70000"/>
                </a:srgbClr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hu-HU" dirty="0"/>
              <a:t>     10 - 500                             1000 - 15 000               		 1000 - 50 000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5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 bwMode="auto">
          <a:xfrm>
            <a:off x="2552313" y="3550799"/>
            <a:ext cx="6847810" cy="2648577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hu-HU" b="1" dirty="0"/>
              <a:t>Gépi tanulás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335" y="3550799"/>
            <a:ext cx="2399049" cy="2648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hu-HU" dirty="0"/>
              <a:t>Hagyományos</a:t>
            </a:r>
            <a:br>
              <a:rPr lang="hu-HU" dirty="0"/>
            </a:br>
            <a:r>
              <a:rPr lang="hu-HU" dirty="0"/>
              <a:t>modellezés 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274886" y="0"/>
            <a:ext cx="6717322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Miért kellenek modell potenciálok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47650" y="548680"/>
                <a:ext cx="9448750" cy="585780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Egy QCT kutatási projekthez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</a:t>
                </a: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helyen kell a potenciális energia gradiense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Egy jó pontosságú gradiens kiszámítása minimum pár perc </a:t>
                </a: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 további közelítés kell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Két út: direkt dinamika vagy modell potenciálok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  <a:sym typeface="Wingdings" panose="05000000000000000000" pitchFamily="2" charset="2"/>
                  </a:rPr>
                  <a:t>Direkt: kevés és rövid trajektóriák, DFT vagy MP2 kis báziskészlettel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Viszonylag nagy véletlen és rendszeres hibák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Modell: egy gyors függvénnyel helyettesítjük a kvantumkémiát</a:t>
                </a:r>
              </a:p>
              <a:p>
                <a:pPr lvl="2">
                  <a:defRPr/>
                </a:pPr>
                <a:r>
                  <a:rPr lang="hu-HU" dirty="0">
                    <a:solidFill>
                      <a:schemeClr val="tx1"/>
                    </a:solidFill>
                    <a:ea typeface="Trebuchet MS"/>
                    <a:cs typeface="Trebuchet MS"/>
                  </a:rPr>
                  <a:t>Technikailag bonyolultabb. Rendszeres hibák?</a:t>
                </a:r>
                <a:endParaRPr lang="en-US" dirty="0">
                  <a:solidFill>
                    <a:schemeClr val="tx1"/>
                  </a:solidFill>
                  <a:ea typeface="Trebuchet MS"/>
                  <a:cs typeface="Trebuchet MS"/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Modell potenciálok, PES</a:t>
                </a:r>
                <a:r>
                  <a:rPr lang="hu-HU" i="1" dirty="0">
                    <a:solidFill>
                      <a:schemeClr val="tx1"/>
                    </a:solidFill>
                  </a:rPr>
                  <a:t>(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potential</a:t>
                </a:r>
                <a:r>
                  <a:rPr lang="hu-HU" i="1" dirty="0">
                    <a:solidFill>
                      <a:schemeClr val="tx1"/>
                    </a:solidFill>
                  </a:rPr>
                  <a:t>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energy</a:t>
                </a:r>
                <a:r>
                  <a:rPr lang="hu-HU" i="1" dirty="0">
                    <a:solidFill>
                      <a:schemeClr val="tx1"/>
                    </a:solidFill>
                  </a:rPr>
                  <a:t> </a:t>
                </a:r>
                <a:r>
                  <a:rPr lang="hu-HU" i="1" dirty="0" err="1">
                    <a:solidFill>
                      <a:schemeClr val="tx1"/>
                    </a:solidFill>
                  </a:rPr>
                  <a:t>surface</a:t>
                </a:r>
                <a:r>
                  <a:rPr lang="hu-HU" i="1" dirty="0">
                    <a:solidFill>
                      <a:schemeClr val="tx1"/>
                    </a:solidFill>
                  </a:rPr>
                  <a:t>)-</a:t>
                </a:r>
                <a:r>
                  <a:rPr lang="hu-HU" dirty="0" err="1">
                    <a:solidFill>
                      <a:schemeClr val="tx1"/>
                    </a:solidFill>
                  </a:rPr>
                  <a:t>ek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7650" y="548680"/>
                <a:ext cx="9448750" cy="5857807"/>
              </a:xfrm>
              <a:blipFill>
                <a:blip r:embed="rId3"/>
                <a:stretch>
                  <a:fillRect l="-194" t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5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5" t="3829" r="-1"/>
          <a:stretch/>
        </p:blipFill>
        <p:spPr>
          <a:xfrm>
            <a:off x="437584" y="3920131"/>
            <a:ext cx="1884446" cy="1752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7522" y="355079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Molekulamechanika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63" y="3954307"/>
            <a:ext cx="2448000" cy="1693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 bwMode="auto">
          <a:xfrm>
            <a:off x="6625004" y="357534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Mesterséges neuronhálók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03302" y="4201749"/>
                <a:ext cx="3791744" cy="7333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ahol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02" y="4201749"/>
                <a:ext cx="3791744" cy="733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 bwMode="auto">
          <a:xfrm>
            <a:off x="3142550" y="3576254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Polinomiális</a:t>
            </a:r>
            <a:r>
              <a:rPr lang="hu-HU" dirty="0"/>
              <a:t> illesztés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730" y="6223924"/>
            <a:ext cx="8505590" cy="37342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70000"/>
                </a:srgbClr>
              </a:gs>
              <a:gs pos="50000">
                <a:srgbClr val="7030A0">
                  <a:alpha val="70000"/>
                </a:srgbClr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hu-HU" dirty="0"/>
              <a:t>     10 - 500                             1000 - 20 000               		 1000 - 50 000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600" y1="63050" x2="98314" y2="81916"/>
                        <a14:foregroundMark x1="90771" y1="89638" x2="95514" y2="83773"/>
                        <a14:backgroundMark x1="95857" y1="5376" x2="98343" y2="26197"/>
                        <a14:backgroundMark x1="97543" y1="37341" x2="97857" y2="5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296" y="548680"/>
            <a:ext cx="8675112" cy="253561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335360" y="0"/>
            <a:ext cx="8856984" cy="7268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Hagyományos modellezés: molekulamechanika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6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335360" y="3084290"/>
            <a:ext cx="9505056" cy="3139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Előre definiált kötések, kötésrendek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Harmonikus oszcillátor a </a:t>
            </a:r>
            <a:r>
              <a:rPr lang="hu-HU" dirty="0" err="1">
                <a:solidFill>
                  <a:schemeClr val="tx1"/>
                </a:solidFill>
                <a:sym typeface="Wingdings" panose="05000000000000000000" pitchFamily="2" charset="2"/>
              </a:rPr>
              <a:t>kötéshosszakra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és kötésszögekre, koszinusz a torziós szögekre</a:t>
            </a:r>
          </a:p>
          <a:p>
            <a:pPr>
              <a:defRPr/>
            </a:pPr>
            <a:r>
              <a:rPr lang="hu-HU" dirty="0" err="1">
                <a:solidFill>
                  <a:schemeClr val="tx1"/>
                </a:solidFill>
                <a:sym typeface="Wingdings" panose="05000000000000000000" pitchFamily="2" charset="2"/>
              </a:rPr>
              <a:t>Lennard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-Jones + parciális töltések a nemkovalens kölcsönhatásokra</a:t>
            </a:r>
          </a:p>
          <a:p>
            <a:pPr>
              <a:defRPr/>
            </a:pPr>
            <a:endParaRPr lang="hu-HU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Jól interpretálható, egyszerű modell, kevés paraméter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Csatolások, polarizálhatóság elhanyagolása --&gt; jelentős hibák az energiában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Előre megadott kötések és töltések --&gt; kémiai reakció nem lehetséges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Léteznek speciális erőterek: AMOEBA (polarizálható), </a:t>
            </a:r>
            <a:r>
              <a:rPr lang="hu-HU" dirty="0" err="1">
                <a:solidFill>
                  <a:schemeClr val="tx1"/>
                </a:solidFill>
                <a:sym typeface="Wingdings" panose="05000000000000000000" pitchFamily="2" charset="2"/>
              </a:rPr>
              <a:t>ReaxFF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(reaktív)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Jóval több paraméter, </a:t>
            </a:r>
            <a:r>
              <a:rPr lang="hu-HU" dirty="0" err="1">
                <a:solidFill>
                  <a:schemeClr val="tx1"/>
                </a:solidFill>
                <a:sym typeface="Wingdings" panose="05000000000000000000" pitchFamily="2" charset="2"/>
              </a:rPr>
              <a:t>ReaxFF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betanítást/finomhangolást igényel</a:t>
            </a:r>
          </a:p>
        </p:txBody>
      </p:sp>
    </p:spTree>
    <p:extLst>
      <p:ext uri="{BB962C8B-B14F-4D97-AF65-F5344CB8AC3E}">
        <p14:creationId xmlns:p14="http://schemas.microsoft.com/office/powerpoint/2010/main" val="386125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247650" y="1"/>
            <a:ext cx="9026352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Gépi tanulás, </a:t>
            </a:r>
            <a:r>
              <a:rPr lang="hu-HU" sz="2800" dirty="0" err="1">
                <a:solidFill>
                  <a:schemeClr val="tx1"/>
                </a:solidFill>
              </a:rPr>
              <a:t>polinomiális</a:t>
            </a:r>
            <a:r>
              <a:rPr lang="hu-HU" sz="2800" dirty="0">
                <a:solidFill>
                  <a:schemeClr val="tx1"/>
                </a:solidFill>
              </a:rPr>
              <a:t> illesztés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7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44A66BC3-F1DE-1B35-A7C1-4C3EC0EB7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47650" y="548681"/>
                <a:ext cx="9026352" cy="5513218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Rendszerspecifikus modell potenciálok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Pontos kvantumkémiai számítások --&gt; potenciális energia adatpontok --&gt; illesztés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3 fontos szimmetria: transzlációs, rotációs és permutációs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Belső koordináták, pl. atom-atom távolságok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sSub>
                              <m:sSubPr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hu-HU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hu-H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minden nem triviális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polinomra --&gt; nemlineáris transzformáció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r>
                              <a:rPr lang="hu-H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r>
                      <a:rPr lang="hu-H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Morse-jellegű függvények) --&gt;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Tetszőleges számú atomra kiterjeszthető: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hu-HU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  <m:r>
                      <a:rPr lang="hu-H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ahol</m:t>
                    </m:r>
                    <m:r>
                      <a:rPr lang="hu-H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bSup>
                      <m:sSub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bSup>
                  </m:oMath>
                </a14:m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Paramétereiben lineáris!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Betanítás = lineáris legkisebb négyzetes illesztés, gyors (5 s – 5 min)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Egyértelmű megoldás </a:t>
                </a:r>
                <a14:m>
                  <m:oMath xmlns:m="http://schemas.openxmlformats.org/officeDocument/2006/math">
                    <m:r>
                      <a:rPr lang="hu-HU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-re ha több az adatpont mint paraméter</a:t>
                </a:r>
              </a:p>
              <a:p>
                <a:pPr>
                  <a:defRPr/>
                </a:pPr>
                <a:r>
                  <a:rPr lang="hu-HU" dirty="0" err="1">
                    <a:solidFill>
                      <a:schemeClr val="tx1"/>
                    </a:solidFill>
                  </a:rPr>
                  <a:t>Mononom</a:t>
                </a:r>
                <a:r>
                  <a:rPr lang="hu-HU" dirty="0">
                    <a:solidFill>
                      <a:schemeClr val="tx1"/>
                    </a:solidFill>
                  </a:rPr>
                  <a:t> kiválasztás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Több elképzelhető séma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Rend limit: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--&gt;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-ad rendű polinom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Tipikus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: 4, 5, 6</a:t>
                </a: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44A66BC3-F1DE-1B35-A7C1-4C3EC0EB7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7650" y="548681"/>
                <a:ext cx="9026352" cy="5513218"/>
              </a:xfrm>
              <a:blipFill>
                <a:blip r:embed="rId3"/>
                <a:stretch>
                  <a:fillRect l="-203" t="-664" b="-232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1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247650" y="1"/>
                <a:ext cx="9026352" cy="548680"/>
              </a:xfrm>
            </p:spPr>
            <p:txBody>
              <a:bodyPr>
                <a:no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u-HU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hu-H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hu-HU" sz="2800" dirty="0">
                    <a:solidFill>
                      <a:schemeClr val="tx1"/>
                    </a:solidFill>
                  </a:rPr>
                  <a:t>, permutációs invariancia</a:t>
                </a: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247650" y="1"/>
                <a:ext cx="9026352" cy="548680"/>
              </a:xfrm>
              <a:blipFill>
                <a:blip r:embed="rId3"/>
                <a:stretch>
                  <a:fillRect t="-11111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8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44A66BC3-F1DE-1B35-A7C1-4C3EC0EB7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47650" y="548681"/>
                <a:ext cx="9026352" cy="5857806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u-H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 molekulaion,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hu-HU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endParaRPr lang="hu-HU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Permutációra nem invariáns!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Két H-atom felcserélésére megváltozhat az energia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Permutációra invariáns polinomok</a:t>
                </a:r>
              </a:p>
              <a:p>
                <a:pPr lvl="1"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Több lehetséges formalizmus</a:t>
                </a:r>
              </a:p>
              <a:p>
                <a:pPr>
                  <a:defRPr/>
                </a:pPr>
                <a:r>
                  <a:rPr lang="hu-HU" dirty="0" err="1">
                    <a:solidFill>
                      <a:schemeClr val="tx1"/>
                    </a:solidFill>
                  </a:rPr>
                  <a:t>Szimmetrizált</a:t>
                </a:r>
                <a:r>
                  <a:rPr lang="hu-HU" dirty="0">
                    <a:solidFill>
                      <a:schemeClr val="tx1"/>
                    </a:solidFill>
                  </a:rPr>
                  <a:t> </a:t>
                </a:r>
                <a:r>
                  <a:rPr lang="hu-HU" dirty="0" err="1">
                    <a:solidFill>
                      <a:schemeClr val="tx1"/>
                    </a:solidFill>
                  </a:rPr>
                  <a:t>mononomok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A permutációs szimmetria megfelelő figyelembevétele csökkenti a paraméterek számát </a:t>
                </a:r>
              </a:p>
              <a:p>
                <a:pPr>
                  <a:defRPr/>
                </a:pPr>
                <a:r>
                  <a:rPr lang="hu-HU" dirty="0">
                    <a:solidFill>
                      <a:schemeClr val="tx1"/>
                    </a:solidFill>
                  </a:rPr>
                  <a:t>Jól használható a potenciális energia illesztésére 10-12 atomig (24-30 dimenzió)</a:t>
                </a: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44A66BC3-F1DE-1B35-A7C1-4C3EC0EB7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47650" y="548681"/>
                <a:ext cx="9026352" cy="5857806"/>
              </a:xfrm>
              <a:blipFill>
                <a:blip r:embed="rId4"/>
                <a:stretch>
                  <a:fillRect l="-203" t="-624" b="-5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1087467"/>
            <a:ext cx="10340675" cy="1117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4184384"/>
            <a:ext cx="1079995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247650" y="1"/>
            <a:ext cx="9026352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800" dirty="0">
                <a:solidFill>
                  <a:schemeClr val="tx1"/>
                </a:solidFill>
              </a:rPr>
              <a:t>PES fejlesztés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DC2609-F1F2-4225-9935-0BFACD7ADC1E}" type="slidenum">
              <a:rPr lang="hu-HU" sz="1200" b="1">
                <a:solidFill>
                  <a:schemeClr val="tx1"/>
                </a:solidFill>
              </a:rPr>
              <a:t>9</a:t>
            </a:fld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3" name="Tartalom helye 2"/>
          <p:cNvSpPr txBox="1"/>
          <p:nvPr/>
        </p:nvSpPr>
        <p:spPr bwMode="auto">
          <a:xfrm>
            <a:off x="424295" y="6061898"/>
            <a:ext cx="8524009" cy="704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999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44A66BC3-F1DE-1B35-A7C1-4C3EC0EB72C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7650" y="548681"/>
            <a:ext cx="9448750" cy="5857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PES fejlesztés = az illesztéshez használt geometriák kiválasztása, ahol a pontos energia kiszámításra kerül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Naiv megoldás: az </a:t>
            </a:r>
            <a:r>
              <a:rPr lang="hu-HU" dirty="0" err="1">
                <a:solidFill>
                  <a:schemeClr val="tx1"/>
                </a:solidFill>
              </a:rPr>
              <a:t>atomelrendeződések</a:t>
            </a:r>
            <a:r>
              <a:rPr lang="hu-HU" dirty="0">
                <a:solidFill>
                  <a:schemeClr val="tx1"/>
                </a:solidFill>
              </a:rPr>
              <a:t> egyenletes mintavételezése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 generált pontok száma a rendszer méretével exponenciálisan nő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Csak ritkított mintavételezés kivitelezhető!</a:t>
            </a: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Bizonyos régiók fontosabbak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A sokdimenziós tér túlnyomó része nagyon magas energiájú, kémiailag irreleváns</a:t>
            </a:r>
          </a:p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Szabad reaktánsok, szabad termékek, stacionárius pontok, minimumenergia-útvonalak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De a dinamika a minimumenergia-útvonalaktól eléggé eltávolodhat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Gyakran nem minden stacionárius pont ismert előzetesen, néha meglepetés termékek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Általában nem elégséges egy dinamikára alkalmas globális PES-</a:t>
            </a:r>
            <a:r>
              <a:rPr lang="hu-HU" dirty="0" err="1">
                <a:solidFill>
                  <a:schemeClr val="tx1"/>
                </a:solidFill>
              </a:rPr>
              <a:t>hez</a:t>
            </a: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Jelentős emberi munkát igényel</a:t>
            </a:r>
          </a:p>
          <a:p>
            <a:pPr lvl="1">
              <a:defRPr/>
            </a:pPr>
            <a:r>
              <a:rPr lang="hu-HU" dirty="0">
                <a:solidFill>
                  <a:schemeClr val="tx1"/>
                </a:solidFill>
              </a:rPr>
              <a:t>Nehezíti a </a:t>
            </a:r>
            <a:r>
              <a:rPr lang="hu-HU" dirty="0" err="1">
                <a:solidFill>
                  <a:schemeClr val="tx1"/>
                </a:solidFill>
              </a:rPr>
              <a:t>validálást</a:t>
            </a:r>
            <a:r>
              <a:rPr lang="hu-HU" dirty="0">
                <a:solidFill>
                  <a:schemeClr val="tx1"/>
                </a:solidFill>
              </a:rPr>
              <a:t>, ha ezeket már a betanításhoz felhasználjuk</a:t>
            </a:r>
          </a:p>
          <a:p>
            <a:pPr marL="0" indent="0">
              <a:buNone/>
              <a:defRPr/>
            </a:pPr>
            <a:endParaRPr lang="hu-HU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8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Facet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8507</TotalTime>
  <Words>4106</Words>
  <Application>Microsoft Office PowerPoint</Application>
  <DocSecurity>0</DocSecurity>
  <PresentationFormat>Widescreen</PresentationFormat>
  <Paragraphs>362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Bahnschrift</vt:lpstr>
      <vt:lpstr>Calibri</vt:lpstr>
      <vt:lpstr>Cambria Math</vt:lpstr>
      <vt:lpstr>Trebuchet MS</vt:lpstr>
      <vt:lpstr>Wingdings 3</vt:lpstr>
      <vt:lpstr>Facet</vt:lpstr>
      <vt:lpstr>Reakciódinamikai potenciálok illesztése permutációra invariáns polinomokkal, aktív tanulás a Robosurfer programmal</vt:lpstr>
      <vt:lpstr>A reakciódinamika alapjai</vt:lpstr>
      <vt:lpstr>A reakciódinamika alapjai</vt:lpstr>
      <vt:lpstr>Miért kellenek modell potenciálok?</vt:lpstr>
      <vt:lpstr>Miért kellenek modell potenciálok?</vt:lpstr>
      <vt:lpstr>Hagyományos modellezés: molekulamechanika </vt:lpstr>
      <vt:lpstr>Gépi tanulás, polinomiális illesztés</vt:lpstr>
      <vt:lpstr>H_3^+, permutációs invariancia</vt:lpstr>
      <vt:lpstr>PES fejlesztés</vt:lpstr>
      <vt:lpstr>Aktív tanulás</vt:lpstr>
      <vt:lpstr>A Robosurfer programcsomag</vt:lpstr>
      <vt:lpstr>Robosurfer sikertörténetek</vt:lpstr>
      <vt:lpstr>A C2H6 + ·Cl = ·C2H5 + HCl reakció</vt:lpstr>
      <vt:lpstr>A C2H6 + ·Cl = ·C2H5 + HCl reakció</vt:lpstr>
      <vt:lpstr>Összegzés</vt:lpstr>
      <vt:lpstr>Köszönöm a figyelmet!</vt:lpstr>
      <vt:lpstr>Kvantumkémiai problémák</vt:lpstr>
      <vt:lpstr>CCSD(T) problémák</vt:lpstr>
      <vt:lpstr>A Hartree-Fock megoldásokról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Szuperhab</dc:creator>
  <cp:keywords/>
  <dc:description/>
  <cp:lastModifiedBy>Szuperhab</cp:lastModifiedBy>
  <cp:revision>427</cp:revision>
  <dcterms:created xsi:type="dcterms:W3CDTF">2018-05-23T09:24:41Z</dcterms:created>
  <dcterms:modified xsi:type="dcterms:W3CDTF">2024-03-08T10:37:16Z</dcterms:modified>
  <cp:category/>
  <dc:identifier/>
  <cp:contentStatus/>
  <dc:language/>
  <cp:version/>
</cp:coreProperties>
</file>