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685" r:id="rId3"/>
    <p:sldId id="687" r:id="rId4"/>
    <p:sldId id="688" r:id="rId5"/>
    <p:sldId id="345" r:id="rId6"/>
    <p:sldId id="344" r:id="rId7"/>
    <p:sldId id="350" r:id="rId8"/>
    <p:sldId id="368" r:id="rId9"/>
    <p:sldId id="369" r:id="rId10"/>
    <p:sldId id="346" r:id="rId11"/>
    <p:sldId id="349" r:id="rId12"/>
    <p:sldId id="686" r:id="rId13"/>
    <p:sldId id="680" r:id="rId14"/>
    <p:sldId id="681" r:id="rId15"/>
    <p:sldId id="682" r:id="rId16"/>
    <p:sldId id="679" r:id="rId17"/>
    <p:sldId id="677" r:id="rId18"/>
    <p:sldId id="683" r:id="rId19"/>
    <p:sldId id="705" r:id="rId20"/>
    <p:sldId id="706" r:id="rId21"/>
    <p:sldId id="716" r:id="rId22"/>
    <p:sldId id="693" r:id="rId23"/>
    <p:sldId id="689" r:id="rId24"/>
    <p:sldId id="690" r:id="rId25"/>
    <p:sldId id="684" r:id="rId26"/>
    <p:sldId id="691" r:id="rId27"/>
    <p:sldId id="692" r:id="rId28"/>
    <p:sldId id="698" r:id="rId29"/>
    <p:sldId id="707" r:id="rId30"/>
    <p:sldId id="699" r:id="rId31"/>
    <p:sldId id="702" r:id="rId32"/>
    <p:sldId id="406" r:id="rId33"/>
    <p:sldId id="703" r:id="rId34"/>
    <p:sldId id="439" r:id="rId35"/>
    <p:sldId id="709" r:id="rId36"/>
    <p:sldId id="708" r:id="rId37"/>
    <p:sldId id="710" r:id="rId38"/>
    <p:sldId id="712" r:id="rId39"/>
    <p:sldId id="697" r:id="rId40"/>
    <p:sldId id="711" r:id="rId41"/>
    <p:sldId id="714" r:id="rId42"/>
    <p:sldId id="713" r:id="rId43"/>
    <p:sldId id="696" r:id="rId44"/>
    <p:sldId id="695" r:id="rId45"/>
    <p:sldId id="715" r:id="rId46"/>
    <p:sldId id="717" r:id="rId47"/>
    <p:sldId id="271" r:id="rId48"/>
    <p:sldId id="704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7BFD23"/>
    <a:srgbClr val="72FA26"/>
    <a:srgbClr val="35EB46"/>
    <a:srgbClr val="FFFF00"/>
    <a:srgbClr val="FF0000"/>
    <a:srgbClr val="FF6600"/>
    <a:srgbClr val="FF7C80"/>
    <a:srgbClr val="04509C"/>
    <a:srgbClr val="055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4595" autoAdjust="0"/>
  </p:normalViewPr>
  <p:slideViewPr>
    <p:cSldViewPr>
      <p:cViewPr varScale="1">
        <p:scale>
          <a:sx n="90" d="100"/>
          <a:sy n="90" d="100"/>
        </p:scale>
        <p:origin x="1013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22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877DD5D-8787-6FCC-3364-2EC8A635E6F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r>
              <a:rPr lang="en-US"/>
              <a:t>2.21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88E981E0-DDCF-D257-A0E3-B3153FA299B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A254A384-E561-2FE4-38E3-B9CA5419297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r>
              <a:rPr lang="en-US"/>
              <a:t>Title goes here</a:t>
            </a:r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E8CB6263-FE4A-2002-DE22-412CBAFE512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88ED89A0-227A-47F2-A9FB-A94F48C3FB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E0C000E-EFE1-9735-C359-87B200762F0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4144685-0D6C-CB91-0BB3-2B82C82E1080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B3202921-E669-655C-0418-AB7415CDB22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815F6783-E5B9-7C59-933D-00D26C6E176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9F75CD8E-ED70-DCA4-9D41-1CE441BDDC1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020F135B-9005-E8AD-E6E6-CC944E1252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3F1A1779-1FC6-49BD-A395-468E1223EC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3E9FF06F-983F-5F3F-3040-5743B8C43D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C52E1ECB-D8C7-6A72-E8EE-1931B69386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Jeffrey A. Witmer</a:t>
            </a:r>
            <a:r>
              <a:rPr lang="hu-HU" altLang="en-US"/>
              <a:t>, </a:t>
            </a:r>
            <a:r>
              <a:rPr lang="en-US" altLang="en-US"/>
              <a:t>Concept maps in introductory statistics</a:t>
            </a:r>
            <a:r>
              <a:rPr lang="hu-HU" altLang="en-US"/>
              <a:t>, </a:t>
            </a:r>
            <a:r>
              <a:rPr lang="en-US" altLang="en-US" i="1"/>
              <a:t>Teaching Statistics </a:t>
            </a:r>
            <a:r>
              <a:rPr lang="en-US" altLang="en-US"/>
              <a:t>© 2015 Teaching Statistics Trust, </a:t>
            </a:r>
            <a:r>
              <a:rPr lang="en-US" altLang="en-US" b="1"/>
              <a:t>38</a:t>
            </a:r>
            <a:r>
              <a:rPr lang="en-US" altLang="en-US"/>
              <a:t>, 1, pp 4–7</a:t>
            </a:r>
            <a:r>
              <a:rPr lang="hu-HU" altLang="en-US"/>
              <a:t>.</a:t>
            </a:r>
            <a:endParaRPr lang="en-US" altLang="en-US"/>
          </a:p>
          <a:p>
            <a:endParaRPr lang="en-US" altLang="en-US"/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06A8489A-BD36-6FE1-4334-3B671F7263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85A3BDF-FB04-4898-A5B3-D0D6FBDF24F1}" type="slidenum">
              <a:rPr kumimoji="0" lang="en-US" altLang="en-US" sz="1200" smtClean="0"/>
              <a:pPr/>
              <a:t>16</a:t>
            </a:fld>
            <a:endParaRPr kumimoji="0"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1A1779-1FC6-49BD-A395-468E1223ECA4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103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1A1779-1FC6-49BD-A395-468E1223ECA4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170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77DC7-52A0-25E2-128C-47E42FE42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705141-FFD1-9FBB-B852-20D5C4071E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C6A569-9A00-B4C4-9B95-37F47D1E6D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1A332-C818-A365-84CC-BEAE74364F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1A1779-1FC6-49BD-A395-468E1223ECA4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039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gradFill rotWithShape="0">
          <a:gsLst>
            <a:gs pos="0">
              <a:srgbClr val="002F5E"/>
            </a:gs>
            <a:gs pos="50000">
              <a:schemeClr val="bg1"/>
            </a:gs>
            <a:gs pos="100000">
              <a:srgbClr val="002F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B88898D-518E-5B34-698A-13F305AF0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61961"/>
                  <a:invGamma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6907CB7-AF0B-0D44-58D2-A5B96687E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438400"/>
            <a:ext cx="84566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33269D9-B0CC-96F2-00B3-F9F8257E4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05200"/>
            <a:ext cx="4724400" cy="1524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>
                <a:latin typeface="Times New Roman" pitchFamily="18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D3626444-531B-E416-F85D-D47701BC413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68313" y="6165850"/>
            <a:ext cx="2209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Adana, Apr. 15-25 / 2`13</a:t>
            </a:r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91A4E615-F7E2-A3E5-BDAA-E1AF7699A2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1722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FD229B2D-D0E4-FF20-E9B4-2BF64238F9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6235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C6D41693-598D-852F-58A6-DA5D4A3D20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7AAD52CE-30E0-FDB0-251E-66A8F50CA4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D2FEA59E-7AEB-5D8E-1A1B-CAE5A6719B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7999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CC97C9F3-8948-8C53-67A5-B6E9D6C444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0BC243BA-ACFD-5E87-9E1E-A5452B05C1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102798D-B4CA-9441-D6B4-0C34AE4E14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8186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Cím é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iagram helye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9CEAE39-9C40-EE02-009B-2B800E86C7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4DD49FC-A8AE-A395-0FAD-EC3E545914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35BCEFC0-7CAF-3ED6-A776-5C6158211A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5134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DA57518-6CDC-1664-D44B-DA758D859A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8734D68-9995-108D-A52F-4D550437EB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3AE8D5CF-EB9F-F966-7A73-A42372360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0263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19E2005-65EA-E5AF-25D5-F62A44552D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42A1DFA-E0EB-D672-2DFC-21833ABC98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1A2D02E-EA92-F89F-BEA0-A7053A4E8E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1316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szint</a:t>
            </a:r>
            <a:endParaRPr lang="en-US" dirty="0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1489DE17-E646-89D9-5A60-445F0BA3B4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Adana, Apr. 15-25 / 2013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DEACA8DC-1B17-BF21-B699-6D93308748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6DD55128-C735-5363-5BBE-B6ECAD629C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1772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9F5CBC6C-8A4C-9704-9605-FA8B10E1B7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B5B87D65-5BCD-7EE9-7765-DEAB89F522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2C51775-0732-13F6-2D4C-88C8DE8A85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1081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5AECC4A-0F98-56C5-2C55-1B8FE307CF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F97395D-5EBF-06D2-F823-AB2EDEAB23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158B495F-F5E6-B42D-3E79-69FD9327A1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5897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D97C57C-28DB-482B-9D9F-5C85FC66C8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Adana, Apr. 15-25 / 2013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CE17C18B-8785-1A27-2C18-A529896A05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90A4FCA7-6B7B-ACFB-DEAF-A4747693C0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990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2C8FA-3437-93E0-8AA5-D07C54B05A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0B234E1-FA0C-5B3E-F802-A0B2B51933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65BF6BC-008B-1E84-3D1E-7B4BD90B6B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3699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F331BA9-250B-3D2F-5A9B-1C330A4AA3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EFD5DACC-16DA-A1AE-7B90-8A0A06A6C3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37CFDABF-D082-FC54-1AC4-EB9EF1156F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5725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D9AB5C68-0ABB-445D-F0B5-4B656BCCB9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78EC38A2-7BDD-2861-25BC-7BE0E89502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6B161F97-E46D-C91C-3FEC-E07CF5AFC8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5724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D2505347-035F-E5F4-CA27-E4F330D946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12152793-F0AA-658B-8A0A-A0A52A88A5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5F788791-11DA-355C-4094-06C4103E77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1321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5385974-92CF-FE8E-92C5-B118EF7674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6148040-7372-6EA0-FCFE-76517E3B34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5754D65C-9132-E7BC-AD8F-805CEB1B00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035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2F6F82D-B1DE-DF34-C07F-4EE8C13379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Adana, Apr. 15-25 / 2013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B3B5567-3370-6D51-94C2-51A4D229B9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1A504D39-6FF7-C397-49EA-4790B0CC3E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0700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F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776AF12-2FA1-9915-94A8-554094D88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gradFill rotWithShape="0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E299425-880E-E67B-C737-5F94C3AD5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752600"/>
            <a:ext cx="4724400" cy="1524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C105967-17B7-2A57-8E69-59FF9D5C9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629400"/>
            <a:ext cx="3505200" cy="227013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4A76DF4-042D-0516-D4F0-CB3BCA316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762000"/>
            <a:ext cx="83804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3C1DB61-8831-4C73-3BB0-745569076B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760E617F-EB7A-D2F6-1598-0AFF1EDDBA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2C476A2E-B212-FA8E-9C1C-99B427EF7B0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03350" y="6648450"/>
            <a:ext cx="1905000" cy="209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r>
              <a:rPr lang="en-US"/>
              <a:t>Adana, Apr. 15-25 / 2013</a:t>
            </a:r>
          </a:p>
        </p:txBody>
      </p:sp>
      <p:sp>
        <p:nvSpPr>
          <p:cNvPr id="1033" name="Rectangle 9">
            <a:extLst>
              <a:ext uri="{FF2B5EF4-FFF2-40B4-BE49-F238E27FC236}">
                <a16:creationId xmlns:a16="http://schemas.microsoft.com/office/drawing/2014/main" id="{73061BE5-36F1-1A23-5154-C1F101A595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51275" y="6667500"/>
            <a:ext cx="2895600" cy="1905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" name="Rectangle 10">
            <a:extLst>
              <a:ext uri="{FF2B5EF4-FFF2-40B4-BE49-F238E27FC236}">
                <a16:creationId xmlns:a16="http://schemas.microsoft.com/office/drawing/2014/main" id="{47447741-8C28-EF28-F82D-8F631FECE65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endParaRPr lang="hu-H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57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58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59" r:id="rId15"/>
    <p:sldLayoutId id="2147483872" r:id="rId16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ABC3B18-1A67-92B1-CB6D-64DF16B2925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747" y="1162323"/>
            <a:ext cx="9144000" cy="26642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altLang="en-US" sz="4000" b="1" dirty="0">
                <a:solidFill>
                  <a:srgbClr val="FFFF00"/>
                </a:solidFill>
                <a:effectLst/>
              </a:rPr>
              <a:t>Occam's razor AND machine learning: </a:t>
            </a:r>
            <a:br>
              <a:rPr lang="en-US" altLang="en-US" sz="4000" b="1" dirty="0">
                <a:solidFill>
                  <a:schemeClr val="tx1"/>
                </a:solidFill>
                <a:effectLst/>
              </a:rPr>
            </a:br>
            <a:r>
              <a:rPr lang="en-US" altLang="en-US" sz="3200" b="1" dirty="0" err="1">
                <a:solidFill>
                  <a:schemeClr val="tx1"/>
                </a:solidFill>
                <a:effectLst/>
              </a:rPr>
              <a:t>i</a:t>
            </a:r>
            <a:r>
              <a:rPr lang="en-US" altLang="en-US" sz="3200" b="1" dirty="0">
                <a:solidFill>
                  <a:schemeClr val="tx1"/>
                </a:solidFill>
                <a:effectLst/>
              </a:rPr>
              <a:t>) the chemometric approach, </a:t>
            </a:r>
            <a:br>
              <a:rPr lang="en-US" altLang="en-US" sz="3200" b="1" dirty="0">
                <a:solidFill>
                  <a:schemeClr val="tx1"/>
                </a:solidFill>
                <a:effectLst/>
              </a:rPr>
            </a:br>
            <a:r>
              <a:rPr lang="en-US" altLang="en-US" sz="3200" b="1" dirty="0">
                <a:solidFill>
                  <a:schemeClr val="tx1"/>
                </a:solidFill>
                <a:effectLst/>
              </a:rPr>
              <a:t>ii) two statistical cultures</a:t>
            </a:r>
            <a:r>
              <a:rPr lang="hu-HU" altLang="en-US" sz="3200" b="1" dirty="0">
                <a:solidFill>
                  <a:schemeClr val="tx1"/>
                </a:solidFill>
                <a:effectLst/>
              </a:rPr>
              <a:t>,</a:t>
            </a:r>
            <a:r>
              <a:rPr lang="en-US" altLang="en-US" sz="3200" b="1" dirty="0">
                <a:solidFill>
                  <a:schemeClr val="tx1"/>
                </a:solidFill>
                <a:effectLst/>
              </a:rPr>
              <a:t> and </a:t>
            </a:r>
            <a:br>
              <a:rPr lang="en-US" altLang="en-US" sz="3200" b="1" dirty="0">
                <a:solidFill>
                  <a:schemeClr val="tx1"/>
                </a:solidFill>
                <a:effectLst/>
              </a:rPr>
            </a:br>
            <a:r>
              <a:rPr lang="en-US" altLang="en-US" sz="3200" b="1" dirty="0">
                <a:solidFill>
                  <a:schemeClr val="tx1"/>
                </a:solidFill>
                <a:effectLst/>
              </a:rPr>
              <a:t>iii) the lack of validation in machine learning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8091B29-A90A-6B4A-CE85-BBCC9156D10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5496" y="3933056"/>
            <a:ext cx="9108504" cy="2736304"/>
          </a:xfrm>
          <a:noFill/>
        </p:spPr>
        <p:txBody>
          <a:bodyPr/>
          <a:lstStyle/>
          <a:p>
            <a:r>
              <a:rPr lang="en-US" altLang="en-US" sz="3600" b="1" i="1" dirty="0"/>
              <a:t>K</a:t>
            </a:r>
            <a:r>
              <a:rPr lang="hu-HU" altLang="en-US" sz="3600" b="1" i="1" dirty="0" err="1"/>
              <a:t>ároly</a:t>
            </a:r>
            <a:r>
              <a:rPr lang="en-US" altLang="en-US" sz="3600" b="1" i="1" dirty="0"/>
              <a:t> </a:t>
            </a:r>
            <a:r>
              <a:rPr lang="en-US" altLang="en-US" sz="3600" b="1" i="1" dirty="0" err="1"/>
              <a:t>Héberger</a:t>
            </a:r>
            <a:endParaRPr lang="en-US" altLang="en-US" b="1" i="1" dirty="0"/>
          </a:p>
          <a:p>
            <a:endParaRPr lang="en-US" altLang="en-US" sz="1000" i="1" dirty="0"/>
          </a:p>
          <a:p>
            <a:r>
              <a:rPr lang="en-US" altLang="en-US" sz="2800" b="1" i="1" dirty="0"/>
              <a:t>Plasma Chemistry Research Group, Institute of Materials and Environmental Chemistry, </a:t>
            </a:r>
            <a:endParaRPr lang="hu-HU" altLang="en-US" sz="2800" b="1" i="1" dirty="0"/>
          </a:p>
          <a:p>
            <a:r>
              <a:rPr lang="en-US" altLang="en-US" sz="2800" b="1" i="1" dirty="0"/>
              <a:t>HUN-REN Research Centre for Natural Sciences, Institute of Excellence, Hungarian Academy of Sciences</a:t>
            </a:r>
            <a:endParaRPr lang="en-US" alt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597782-29B2-13F8-08AC-5D441FD2E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265" y="333554"/>
            <a:ext cx="2395470" cy="444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E77F5D-13C4-B31D-80E7-5FADA703B412}"/>
              </a:ext>
            </a:extLst>
          </p:cNvPr>
          <p:cNvSpPr txBox="1"/>
          <p:nvPr/>
        </p:nvSpPr>
        <p:spPr>
          <a:xfrm>
            <a:off x="3280403" y="725027"/>
            <a:ext cx="2618689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50" dirty="0"/>
              <a:t>Hungarian Research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átum helye 2">
            <a:extLst>
              <a:ext uri="{FF2B5EF4-FFF2-40B4-BE49-F238E27FC236}">
                <a16:creationId xmlns:a16="http://schemas.microsoft.com/office/drawing/2014/main" id="{D6122F0A-30B7-894D-EB51-312EB624115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4A5F591A-4A7E-76B2-A348-46549BF7B8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5150" y="549275"/>
            <a:ext cx="6470650" cy="1069975"/>
          </a:xfrm>
        </p:spPr>
        <p:txBody>
          <a:bodyPr/>
          <a:lstStyle/>
          <a:p>
            <a:r>
              <a:rPr lang="en-US" altLang="en-US" b="1">
                <a:solidFill>
                  <a:schemeClr val="tx1"/>
                </a:solidFill>
                <a:effectLst/>
              </a:rPr>
              <a:t>Hard and Soft Modeling</a:t>
            </a:r>
          </a:p>
        </p:txBody>
      </p:sp>
      <p:pic>
        <p:nvPicPr>
          <p:cNvPr id="20484" name="Picture 3" descr="cinderellashoe">
            <a:extLst>
              <a:ext uri="{FF2B5EF4-FFF2-40B4-BE49-F238E27FC236}">
                <a16:creationId xmlns:a16="http://schemas.microsoft.com/office/drawing/2014/main" id="{9F6821EC-FBE1-3BBB-10A8-4DD4987ED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60" y="2640837"/>
            <a:ext cx="3122890" cy="287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Line 5">
            <a:extLst>
              <a:ext uri="{FF2B5EF4-FFF2-40B4-BE49-F238E27FC236}">
                <a16:creationId xmlns:a16="http://schemas.microsoft.com/office/drawing/2014/main" id="{203271C3-07A0-C2D4-C91D-F5CF32558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888" y="3933056"/>
            <a:ext cx="1219200" cy="0"/>
          </a:xfrm>
          <a:prstGeom prst="line">
            <a:avLst/>
          </a:prstGeom>
          <a:noFill/>
          <a:ln w="31750" cap="sq">
            <a:solidFill>
              <a:schemeClr val="tx1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5F01C1-1EFB-FA2A-8939-B7D1484C8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739648"/>
            <a:ext cx="4048125" cy="267877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átum helye 1">
            <a:extLst>
              <a:ext uri="{FF2B5EF4-FFF2-40B4-BE49-F238E27FC236}">
                <a16:creationId xmlns:a16="http://schemas.microsoft.com/office/drawing/2014/main" id="{CA04B705-F512-ACC9-1CED-5D3645958C9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5FC4D626-E0F6-1D55-02DE-3ABFBC5A4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656712"/>
            <a:ext cx="316304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dirty="0">
                <a:latin typeface="Times New Roman" panose="02020603050405020304" pitchFamily="18" charset="0"/>
              </a:rPr>
              <a:t>Comparison</a:t>
            </a:r>
            <a:endParaRPr lang="en-US" altLang="en-US" sz="24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5846D6-8A37-E153-15A1-C5C3E5EBD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" y="1736644"/>
            <a:ext cx="9144000" cy="46367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átum helye 1">
            <a:extLst>
              <a:ext uri="{FF2B5EF4-FFF2-40B4-BE49-F238E27FC236}">
                <a16:creationId xmlns:a16="http://schemas.microsoft.com/office/drawing/2014/main" id="{CA04B705-F512-ACC9-1CED-5D3645958C9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5FC4D626-E0F6-1D55-02DE-3ABFBC5A4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692150"/>
            <a:ext cx="47466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>
                <a:latin typeface="Times New Roman" panose="02020603050405020304" pitchFamily="18" charset="0"/>
              </a:rPr>
              <a:t>Comparison</a:t>
            </a:r>
            <a:r>
              <a:rPr lang="en-US" altLang="en-US" sz="4400" b="0">
                <a:latin typeface="Times New Roman" panose="02020603050405020304" pitchFamily="18" charset="0"/>
              </a:rPr>
              <a:t> (cont.)</a:t>
            </a:r>
            <a:endParaRPr lang="en-US" altLang="en-US" sz="2400" b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DAED18-0CE2-56E1-4EC7-65BCD7CA5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7044"/>
            <a:ext cx="913771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18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átum helye 2">
            <a:extLst>
              <a:ext uri="{FF2B5EF4-FFF2-40B4-BE49-F238E27FC236}">
                <a16:creationId xmlns:a16="http://schemas.microsoft.com/office/drawing/2014/main" id="{DB61C7F9-A6E7-0BA3-994D-ECF233D9938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48B92444-F0C0-03B5-3529-A97837456C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" y="533400"/>
            <a:ext cx="9144001" cy="1143000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effectLst/>
              </a:rPr>
              <a:t>Two Cultures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29488A-1522-C53F-822F-C9A1A8F46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8" y="1709357"/>
            <a:ext cx="8963621" cy="1143000"/>
          </a:xfrm>
          <a:prstGeom prst="rect">
            <a:avLst/>
          </a:prstGeom>
          <a:effectLst>
            <a:glow rad="127000">
              <a:srgbClr val="FF0000"/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07C6-5C17-4220-5568-391730C04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511" y="2542477"/>
            <a:ext cx="7163421" cy="1463167"/>
          </a:xfrm>
          <a:prstGeom prst="rect">
            <a:avLst/>
          </a:prstGeom>
          <a:effectLst>
            <a:glow rad="127000">
              <a:srgbClr val="FF0000"/>
            </a:glow>
            <a:outerShdw blurRad="50800" dist="50800" dir="5400000" algn="ctr" rotWithShape="0">
              <a:schemeClr val="accent2"/>
            </a:outerShdw>
            <a:reflection endPos="0" dist="508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2A5571-14AA-D0F1-FA7F-E7EA6254798B}"/>
              </a:ext>
            </a:extLst>
          </p:cNvPr>
          <p:cNvSpPr txBox="1"/>
          <p:nvPr/>
        </p:nvSpPr>
        <p:spPr>
          <a:xfrm>
            <a:off x="-1" y="4515598"/>
            <a:ext cx="5544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Chemometrics</a:t>
            </a:r>
            <a:r>
              <a:rPr lang="hu-HU" sz="3600" b="1" dirty="0"/>
              <a:t>:</a:t>
            </a:r>
            <a:r>
              <a:rPr lang="en-US" sz="3600" b="1" dirty="0"/>
              <a:t> 1970-80 (!)</a:t>
            </a:r>
          </a:p>
        </p:txBody>
      </p:sp>
    </p:spTree>
    <p:extLst>
      <p:ext uri="{BB962C8B-B14F-4D97-AF65-F5344CB8AC3E}">
        <p14:creationId xmlns:p14="http://schemas.microsoft.com/office/powerpoint/2010/main" val="297136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F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átum helye 2">
            <a:extLst>
              <a:ext uri="{FF2B5EF4-FFF2-40B4-BE49-F238E27FC236}">
                <a16:creationId xmlns:a16="http://schemas.microsoft.com/office/drawing/2014/main" id="{DB61C7F9-A6E7-0BA3-994D-ECF233D9938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48B92444-F0C0-03B5-3529-A97837456C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" y="-99391"/>
            <a:ext cx="9144001" cy="936104"/>
          </a:xfrm>
        </p:spPr>
        <p:txBody>
          <a:bodyPr/>
          <a:lstStyle/>
          <a:p>
            <a:pPr algn="ctr"/>
            <a:r>
              <a:rPr lang="en-US" altLang="en-US" sz="4400" b="1" dirty="0">
                <a:solidFill>
                  <a:srgbClr val="FFFF00"/>
                </a:solidFill>
                <a:effectLst/>
              </a:rPr>
              <a:t>Data model </a:t>
            </a:r>
            <a:r>
              <a:rPr lang="en-US" altLang="en-US" sz="4400" dirty="0">
                <a:solidFill>
                  <a:schemeClr val="tx1"/>
                </a:solidFill>
                <a:effectLst/>
              </a:rPr>
              <a:t>(stochastic model)</a:t>
            </a:r>
            <a:endParaRPr lang="en-US" altLang="en-US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89F74F-1F91-50ED-4685-6E3267A2D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6712"/>
            <a:ext cx="8952436" cy="2797774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BC0338-C399-AA7B-7457-A939053A665D}"/>
              </a:ext>
            </a:extLst>
          </p:cNvPr>
          <p:cNvSpPr txBox="1"/>
          <p:nvPr/>
        </p:nvSpPr>
        <p:spPr>
          <a:xfrm>
            <a:off x="11721" y="3864195"/>
            <a:ext cx="914400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b="1" i="1" dirty="0">
                <a:solidFill>
                  <a:srgbClr val="FFFF00"/>
                </a:solidFill>
              </a:rPr>
              <a:t>Prediction</a:t>
            </a:r>
            <a:r>
              <a:rPr lang="en-US" altLang="en-US" sz="3200" i="1" dirty="0"/>
              <a:t> - </a:t>
            </a:r>
            <a:r>
              <a:rPr lang="en-US" altLang="en-US" sz="3200" dirty="0"/>
              <a:t>the responses to future input variables;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b="1" i="1" dirty="0">
                <a:solidFill>
                  <a:srgbClr val="FFFF00"/>
                </a:solidFill>
              </a:rPr>
              <a:t>Information</a:t>
            </a:r>
            <a:r>
              <a:rPr lang="en-US" altLang="en-US" sz="3200" i="1" dirty="0"/>
              <a:t> - </a:t>
            </a:r>
            <a:r>
              <a:rPr lang="en-US" altLang="en-US" sz="3200" dirty="0"/>
              <a:t>how </a:t>
            </a:r>
            <a:r>
              <a:rPr lang="en-US" altLang="en-US" dirty="0"/>
              <a:t>N</a:t>
            </a:r>
            <a:r>
              <a:rPr lang="en-US" altLang="en-US" sz="3200" dirty="0"/>
              <a:t>ature associates the response variables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b="1" i="1" dirty="0">
                <a:solidFill>
                  <a:srgbClr val="FFFF00"/>
                </a:solidFill>
              </a:rPr>
              <a:t>V</a:t>
            </a:r>
            <a:r>
              <a:rPr lang="en-US" altLang="en-US" sz="3200" b="1" i="1" dirty="0">
                <a:solidFill>
                  <a:srgbClr val="FFFF00"/>
                </a:solidFill>
              </a:rPr>
              <a:t>alidation</a:t>
            </a:r>
            <a:r>
              <a:rPr lang="en-US" altLang="en-US" sz="3200" b="1" dirty="0">
                <a:solidFill>
                  <a:srgbClr val="FFFF00"/>
                </a:solidFill>
              </a:rPr>
              <a:t> </a:t>
            </a:r>
            <a:r>
              <a:rPr lang="en-US" altLang="en-US" sz="3200" dirty="0"/>
              <a:t>- </a:t>
            </a:r>
            <a:r>
              <a:rPr lang="en-US" altLang="en-US" sz="3200" b="1" dirty="0">
                <a:solidFill>
                  <a:srgbClr val="FFFF00"/>
                </a:solidFill>
              </a:rPr>
              <a:t>Yes–no </a:t>
            </a:r>
            <a:r>
              <a:rPr lang="en-US" altLang="en-US" sz="3200" dirty="0"/>
              <a:t>(goodness-of-fit tests and residual examination.</a:t>
            </a:r>
            <a:r>
              <a:rPr lang="hu-HU" altLang="en-US" sz="3200" dirty="0"/>
              <a:t>)</a:t>
            </a:r>
            <a:r>
              <a:rPr lang="en-US" altLang="en-US" sz="3200" dirty="0"/>
              <a:t> 		</a:t>
            </a:r>
            <a:r>
              <a:rPr lang="en-US" altLang="en-US" sz="3200" b="1" dirty="0">
                <a:solidFill>
                  <a:srgbClr val="FFFF00"/>
                </a:solidFill>
              </a:rPr>
              <a:t>98%</a:t>
            </a:r>
            <a:r>
              <a:rPr lang="en-US" altLang="en-US" sz="3200" dirty="0"/>
              <a:t> of statisticians.</a:t>
            </a:r>
            <a:endParaRPr lang="hu-HU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483662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2BE88948-77F6-AE4F-8EDD-EB0FCBC609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48680"/>
            <a:ext cx="7772400" cy="1143000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FF00"/>
                </a:solidFill>
                <a:effectLst/>
              </a:rPr>
              <a:t>Nate Silver, data scientist</a:t>
            </a:r>
          </a:p>
        </p:txBody>
      </p:sp>
      <p:sp>
        <p:nvSpPr>
          <p:cNvPr id="56323" name="Tartalom helye 2">
            <a:extLst>
              <a:ext uri="{FF2B5EF4-FFF2-40B4-BE49-F238E27FC236}">
                <a16:creationId xmlns:a16="http://schemas.microsoft.com/office/drawing/2014/main" id="{7DDDFFF6-7C2D-3E37-3C90-81346F800B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981200"/>
            <a:ext cx="9144000" cy="4876800"/>
          </a:xfrm>
        </p:spPr>
        <p:txBody>
          <a:bodyPr/>
          <a:lstStyle/>
          <a:p>
            <a:r>
              <a:rPr lang="en-US" altLang="en-US" sz="2400" dirty="0">
                <a:solidFill>
                  <a:srgbClr val="FFFF00"/>
                </a:solidFill>
              </a:rPr>
              <a:t>Statistics aren’t just numbers</a:t>
            </a:r>
            <a:r>
              <a:rPr lang="en-US" altLang="en-US" sz="2400" dirty="0"/>
              <a:t>. Statistics </a:t>
            </a:r>
            <a:r>
              <a:rPr lang="en-US" altLang="en-US" sz="2400" dirty="0">
                <a:solidFill>
                  <a:srgbClr val="FFFF00"/>
                </a:solidFill>
              </a:rPr>
              <a:t>requires an understanding </a:t>
            </a:r>
            <a:r>
              <a:rPr lang="en-US" altLang="en-US" sz="2400" dirty="0"/>
              <a:t>to use the numbers </a:t>
            </a:r>
            <a:r>
              <a:rPr lang="en-US" altLang="en-US" sz="2400" dirty="0">
                <a:solidFill>
                  <a:srgbClr val="FFFF00"/>
                </a:solidFill>
              </a:rPr>
              <a:t>correctly</a:t>
            </a:r>
            <a:r>
              <a:rPr lang="en-US" altLang="en-US" sz="2400" dirty="0"/>
              <a:t>.</a:t>
            </a:r>
          </a:p>
          <a:p>
            <a:r>
              <a:rPr lang="en-US" altLang="en-US" sz="2400" dirty="0">
                <a:solidFill>
                  <a:srgbClr val="FFFF00"/>
                </a:solidFill>
              </a:rPr>
              <a:t>Correlation is not causation</a:t>
            </a:r>
            <a:r>
              <a:rPr lang="en-US" altLang="en-US" sz="2400" dirty="0"/>
              <a:t>. Overfitting is a </a:t>
            </a:r>
            <a:r>
              <a:rPr lang="en-US" altLang="en-US" sz="2400" dirty="0">
                <a:solidFill>
                  <a:srgbClr val="FFFF00"/>
                </a:solidFill>
              </a:rPr>
              <a:t>sin</a:t>
            </a:r>
            <a:r>
              <a:rPr lang="hu-HU" altLang="en-US" sz="2400" dirty="0">
                <a:solidFill>
                  <a:srgbClr val="FFFF00"/>
                </a:solidFill>
              </a:rPr>
              <a:t>!</a:t>
            </a:r>
            <a:r>
              <a:rPr lang="en-US" altLang="en-US" sz="2400" dirty="0"/>
              <a:t> </a:t>
            </a:r>
          </a:p>
          <a:p>
            <a:r>
              <a:rPr lang="en-US" altLang="en-US" sz="2400" dirty="0"/>
              <a:t>The </a:t>
            </a:r>
            <a:r>
              <a:rPr lang="en-US" altLang="en-US" sz="2400" dirty="0">
                <a:solidFill>
                  <a:srgbClr val="FFFF00"/>
                </a:solidFill>
              </a:rPr>
              <a:t>average</a:t>
            </a:r>
            <a:r>
              <a:rPr lang="en-US" altLang="en-US" sz="2400" dirty="0"/>
              <a:t> is still the </a:t>
            </a:r>
            <a:r>
              <a:rPr lang="en-US" altLang="en-US" sz="2400" dirty="0">
                <a:solidFill>
                  <a:srgbClr val="FFFF00"/>
                </a:solidFill>
              </a:rPr>
              <a:t>most useful </a:t>
            </a:r>
            <a:r>
              <a:rPr lang="en-US" altLang="en-US" sz="2400" dirty="0"/>
              <a:t>statistical </a:t>
            </a:r>
            <a:r>
              <a:rPr lang="en-US" altLang="en-US" sz="2400" dirty="0">
                <a:solidFill>
                  <a:srgbClr val="FFFF00"/>
                </a:solidFill>
              </a:rPr>
              <a:t>tool</a:t>
            </a:r>
            <a:r>
              <a:rPr lang="en-US" altLang="en-US" sz="2400" dirty="0"/>
              <a:t> ever invented.</a:t>
            </a:r>
          </a:p>
          <a:p>
            <a:r>
              <a:rPr lang="en-US" sz="2400" dirty="0"/>
              <a:t>Making </a:t>
            </a:r>
            <a:r>
              <a:rPr lang="en-US" sz="2400" dirty="0">
                <a:solidFill>
                  <a:srgbClr val="FFFF00"/>
                </a:solidFill>
              </a:rPr>
              <a:t>predictions</a:t>
            </a:r>
            <a:r>
              <a:rPr lang="en-US" sz="2400" dirty="0"/>
              <a:t> improves </a:t>
            </a:r>
            <a:r>
              <a:rPr lang="en-US" sz="2400" dirty="0">
                <a:solidFill>
                  <a:srgbClr val="FFFF00"/>
                </a:solidFill>
              </a:rPr>
              <a:t>accountability</a:t>
            </a:r>
            <a:r>
              <a:rPr lang="en-US" sz="2400" dirty="0"/>
              <a:t>. (Predictions are the very core of theory and scientists stake claims that could affect their reputation).</a:t>
            </a:r>
            <a:endParaRPr lang="hu-HU" sz="2400" dirty="0"/>
          </a:p>
          <a:p>
            <a:r>
              <a:rPr lang="en-US" altLang="en-US" sz="2400" dirty="0"/>
              <a:t>Human </a:t>
            </a:r>
            <a:r>
              <a:rPr lang="en-US" altLang="en-US" sz="2400" dirty="0">
                <a:solidFill>
                  <a:srgbClr val="FFFF00"/>
                </a:solidFill>
              </a:rPr>
              <a:t>intuition</a:t>
            </a:r>
            <a:r>
              <a:rPr lang="en-US" altLang="en-US" sz="2400" dirty="0"/>
              <a:t> can often </a:t>
            </a:r>
            <a:r>
              <a:rPr lang="en-US" altLang="en-US" sz="2400" dirty="0">
                <a:solidFill>
                  <a:srgbClr val="FFFF00"/>
                </a:solidFill>
              </a:rPr>
              <a:t>cause error</a:t>
            </a:r>
            <a:r>
              <a:rPr lang="en-US" altLang="en-US" sz="2400" dirty="0"/>
              <a:t>s when it comes to making statistical </a:t>
            </a:r>
            <a:r>
              <a:rPr lang="en-US" altLang="en-US" sz="2400" dirty="0">
                <a:solidFill>
                  <a:srgbClr val="FFFF00"/>
                </a:solidFill>
              </a:rPr>
              <a:t>judgments</a:t>
            </a:r>
            <a:r>
              <a:rPr lang="en-US" altLang="en-US" sz="2400" dirty="0"/>
              <a:t> and inferences.</a:t>
            </a:r>
            <a:endParaRPr lang="en-US" sz="2400" dirty="0"/>
          </a:p>
          <a:p>
            <a:r>
              <a:rPr lang="en-US" sz="2400" dirty="0"/>
              <a:t>The word ‘</a:t>
            </a:r>
            <a:r>
              <a:rPr lang="en-US" sz="2400" dirty="0">
                <a:solidFill>
                  <a:srgbClr val="FFFF00"/>
                </a:solidFill>
              </a:rPr>
              <a:t>complex</a:t>
            </a:r>
            <a:r>
              <a:rPr lang="en-US" sz="2400" dirty="0"/>
              <a:t>’ means the problem is not understood.</a:t>
            </a:r>
            <a:endParaRPr lang="en-US" altLang="en-US" sz="2400" dirty="0"/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14EB6B42-686E-5D75-B117-8631B9F42B3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66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5B182A29-1DF1-B616-4821-F4170E441A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algn="ctr"/>
            <a:r>
              <a:rPr lang="en-US" altLang="en-US" b="1">
                <a:solidFill>
                  <a:srgbClr val="FFFF00"/>
                </a:solidFill>
                <a:effectLst/>
              </a:rPr>
              <a:t>J. A. Witmer, Concept map</a:t>
            </a:r>
          </a:p>
        </p:txBody>
      </p:sp>
      <p:sp>
        <p:nvSpPr>
          <p:cNvPr id="59395" name="Date Placeholder 3">
            <a:extLst>
              <a:ext uri="{FF2B5EF4-FFF2-40B4-BE49-F238E27FC236}">
                <a16:creationId xmlns:a16="http://schemas.microsoft.com/office/drawing/2014/main" id="{71893E10-4D3C-F6C0-EA79-6DFDD358549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pic>
        <p:nvPicPr>
          <p:cNvPr id="59396" name="Picture 2">
            <a:extLst>
              <a:ext uri="{FF2B5EF4-FFF2-40B4-BE49-F238E27FC236}">
                <a16:creationId xmlns:a16="http://schemas.microsoft.com/office/drawing/2014/main" id="{34252FA1-81F4-08FF-0848-16E03965EC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2BE88948-77F6-AE4F-8EDD-EB0FCBC609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48680"/>
            <a:ext cx="7772400" cy="1143000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FF00"/>
                </a:solidFill>
                <a:effectLst/>
              </a:rPr>
              <a:t>Results of data modeling</a:t>
            </a:r>
          </a:p>
        </p:txBody>
      </p:sp>
      <p:sp>
        <p:nvSpPr>
          <p:cNvPr id="56323" name="Tartalom helye 2">
            <a:extLst>
              <a:ext uri="{FF2B5EF4-FFF2-40B4-BE49-F238E27FC236}">
                <a16:creationId xmlns:a16="http://schemas.microsoft.com/office/drawing/2014/main" id="{7DDDFFF6-7C2D-3E37-3C90-81346F800B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276872"/>
            <a:ext cx="8640960" cy="388843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2800" dirty="0"/>
              <a:t>Led to </a:t>
            </a:r>
            <a:r>
              <a:rPr lang="en-US" altLang="en-US" sz="2800" dirty="0">
                <a:solidFill>
                  <a:srgbClr val="FFFF00"/>
                </a:solidFill>
              </a:rPr>
              <a:t>irrelevant</a:t>
            </a:r>
            <a:r>
              <a:rPr lang="en-US" altLang="en-US" sz="2800" dirty="0"/>
              <a:t> theory</a:t>
            </a:r>
            <a:r>
              <a:rPr lang="hu-HU" altLang="en-US" sz="2800" dirty="0"/>
              <a:t> </a:t>
            </a:r>
            <a:r>
              <a:rPr lang="en-US" altLang="en-US" sz="2800" dirty="0"/>
              <a:t>and </a:t>
            </a:r>
            <a:r>
              <a:rPr lang="en-US" altLang="en-US" sz="2800" dirty="0">
                <a:solidFill>
                  <a:srgbClr val="FFFF00"/>
                </a:solidFill>
              </a:rPr>
              <a:t>questionable</a:t>
            </a:r>
            <a:r>
              <a:rPr lang="en-US" altLang="en-US" sz="2800" dirty="0"/>
              <a:t> scientific</a:t>
            </a:r>
            <a:r>
              <a:rPr lang="hu-HU" altLang="en-US" sz="2800" dirty="0"/>
              <a:t> </a:t>
            </a:r>
            <a:r>
              <a:rPr lang="en-US" altLang="en-US" sz="2800" dirty="0"/>
              <a:t>conclusions;</a:t>
            </a:r>
          </a:p>
          <a:p>
            <a:pPr>
              <a:lnSpc>
                <a:spcPct val="150000"/>
              </a:lnSpc>
            </a:pPr>
            <a:r>
              <a:rPr lang="en-US" altLang="en-US" sz="2800" dirty="0"/>
              <a:t>Kept statisticians from using more </a:t>
            </a:r>
            <a:r>
              <a:rPr lang="en-US" altLang="en-US" sz="2800" dirty="0">
                <a:solidFill>
                  <a:srgbClr val="FFFF00"/>
                </a:solidFill>
              </a:rPr>
              <a:t>suitable</a:t>
            </a:r>
            <a:r>
              <a:rPr lang="hu-HU" altLang="en-US" sz="2800" dirty="0">
                <a:solidFill>
                  <a:srgbClr val="FFFF00"/>
                </a:solidFill>
              </a:rPr>
              <a:t> </a:t>
            </a:r>
            <a:r>
              <a:rPr lang="en-US" altLang="en-US" sz="2800" dirty="0">
                <a:solidFill>
                  <a:srgbClr val="FFFF00"/>
                </a:solidFill>
              </a:rPr>
              <a:t>algorithmic</a:t>
            </a:r>
            <a:r>
              <a:rPr lang="en-US" altLang="en-US" sz="2800" dirty="0"/>
              <a:t> models;</a:t>
            </a:r>
          </a:p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FFFF00"/>
                </a:solidFill>
              </a:rPr>
              <a:t>Prevented</a:t>
            </a:r>
            <a:r>
              <a:rPr lang="en-US" altLang="en-US" sz="2800" dirty="0"/>
              <a:t> statisticians from working on exciting</a:t>
            </a:r>
            <a:r>
              <a:rPr lang="hu-HU" altLang="en-US" sz="2800" dirty="0"/>
              <a:t> </a:t>
            </a:r>
            <a:r>
              <a:rPr lang="en-US" altLang="en-US" sz="2800" dirty="0"/>
              <a:t>new problems</a:t>
            </a:r>
            <a:r>
              <a:rPr lang="hu-HU" altLang="en-US" sz="2800" dirty="0"/>
              <a:t>.</a:t>
            </a:r>
            <a:endParaRPr lang="en-US" altLang="en-US" sz="2800" dirty="0"/>
          </a:p>
          <a:p>
            <a:pPr marL="0" indent="0">
              <a:buNone/>
            </a:pPr>
            <a:endParaRPr lang="hu-HU" altLang="en-US" sz="2600" dirty="0"/>
          </a:p>
          <a:p>
            <a:pPr marL="0" indent="0">
              <a:buNone/>
            </a:pPr>
            <a:endParaRPr lang="en-US" altLang="en-US" sz="2600" dirty="0"/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14EB6B42-686E-5D75-B117-8631B9F42B3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F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átum helye 2">
            <a:extLst>
              <a:ext uri="{FF2B5EF4-FFF2-40B4-BE49-F238E27FC236}">
                <a16:creationId xmlns:a16="http://schemas.microsoft.com/office/drawing/2014/main" id="{DB61C7F9-A6E7-0BA3-994D-ECF233D9938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48B92444-F0C0-03B5-3529-A97837456C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" y="-99391"/>
            <a:ext cx="9144001" cy="936104"/>
          </a:xfrm>
        </p:spPr>
        <p:txBody>
          <a:bodyPr/>
          <a:lstStyle/>
          <a:p>
            <a:pPr algn="ctr"/>
            <a:r>
              <a:rPr lang="en-US" altLang="en-US" sz="4400" b="1" dirty="0">
                <a:solidFill>
                  <a:srgbClr val="FFFF00"/>
                </a:solidFill>
                <a:effectLst/>
              </a:rPr>
              <a:t>Algorithmic model</a:t>
            </a:r>
            <a:endParaRPr lang="en-US" altLang="en-US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C0338-C399-AA7B-7457-A939053A665D}"/>
              </a:ext>
            </a:extLst>
          </p:cNvPr>
          <p:cNvSpPr txBox="1"/>
          <p:nvPr/>
        </p:nvSpPr>
        <p:spPr>
          <a:xfrm>
            <a:off x="35496" y="4319602"/>
            <a:ext cx="914400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b="1" i="1" dirty="0">
                <a:solidFill>
                  <a:srgbClr val="FFFF00"/>
                </a:solidFill>
              </a:rPr>
              <a:t>Prediction</a:t>
            </a:r>
            <a:r>
              <a:rPr lang="en-US" altLang="en-US" sz="3200" i="1" dirty="0"/>
              <a:t> - </a:t>
            </a:r>
            <a:r>
              <a:rPr lang="en-US" altLang="en-US" sz="3200" dirty="0"/>
              <a:t>the responses to future input variables;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b="1" i="1" dirty="0">
                <a:solidFill>
                  <a:srgbClr val="FFFF00"/>
                </a:solidFill>
              </a:rPr>
              <a:t>Information</a:t>
            </a:r>
            <a:r>
              <a:rPr lang="en-US" altLang="en-US" sz="3200" i="1" dirty="0"/>
              <a:t> - </a:t>
            </a:r>
            <a:r>
              <a:rPr lang="hu-HU" altLang="en-US" sz="3200" dirty="0"/>
              <a:t>???</a:t>
            </a:r>
            <a:endParaRPr lang="en-US" alt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b="1" i="1" dirty="0">
                <a:solidFill>
                  <a:srgbClr val="FFFF00"/>
                </a:solidFill>
              </a:rPr>
              <a:t>V</a:t>
            </a:r>
            <a:r>
              <a:rPr lang="en-US" altLang="en-US" sz="3200" b="1" i="1" dirty="0">
                <a:solidFill>
                  <a:srgbClr val="FFFF00"/>
                </a:solidFill>
              </a:rPr>
              <a:t>alidation</a:t>
            </a:r>
            <a:r>
              <a:rPr lang="en-US" altLang="en-US" sz="3200" b="1" dirty="0">
                <a:solidFill>
                  <a:srgbClr val="FFFF00"/>
                </a:solidFill>
              </a:rPr>
              <a:t> </a:t>
            </a:r>
            <a:r>
              <a:rPr lang="en-US" altLang="en-US" sz="3200" dirty="0"/>
              <a:t>- </a:t>
            </a:r>
            <a:r>
              <a:rPr lang="en-US" altLang="en-US" sz="3200" dirty="0">
                <a:solidFill>
                  <a:srgbClr val="FFFF00"/>
                </a:solidFill>
              </a:rPr>
              <a:t>predictive accuracy; ???</a:t>
            </a:r>
            <a:r>
              <a:rPr lang="en-US" altLang="en-US" sz="3200" dirty="0"/>
              <a:t>								</a:t>
            </a:r>
            <a:r>
              <a:rPr lang="en-US" altLang="en-US" sz="3200" dirty="0">
                <a:solidFill>
                  <a:srgbClr val="FFFF00"/>
                </a:solidFill>
              </a:rPr>
              <a:t>2%</a:t>
            </a:r>
            <a:r>
              <a:rPr lang="en-US" altLang="en-US" sz="3200" dirty="0"/>
              <a:t> of statisticians.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BFBCCC-4F16-CD25-0198-56E751E10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830348"/>
            <a:ext cx="8208912" cy="3368332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</p:spTree>
    <p:extLst>
      <p:ext uri="{BB962C8B-B14F-4D97-AF65-F5344CB8AC3E}">
        <p14:creationId xmlns:p14="http://schemas.microsoft.com/office/powerpoint/2010/main" val="3527476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D4FA7-2A9A-4201-1927-95B39E5B0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38D169DD-50EA-2ADC-9C31-B893260527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76672"/>
            <a:ext cx="7772400" cy="1143000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FF00"/>
                </a:solidFill>
                <a:effectLst/>
              </a:rPr>
              <a:t>Two Cultures</a:t>
            </a:r>
          </a:p>
        </p:txBody>
      </p:sp>
      <p:sp>
        <p:nvSpPr>
          <p:cNvPr id="56323" name="Tartalom helye 2">
            <a:extLst>
              <a:ext uri="{FF2B5EF4-FFF2-40B4-BE49-F238E27FC236}">
                <a16:creationId xmlns:a16="http://schemas.microsoft.com/office/drawing/2014/main" id="{949B9D7A-26C5-3EED-2564-423C15253C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981200"/>
            <a:ext cx="9144000" cy="4876800"/>
          </a:xfrm>
        </p:spPr>
        <p:txBody>
          <a:bodyPr/>
          <a:lstStyle/>
          <a:p>
            <a:r>
              <a:rPr lang="en-US" altLang="en-US" sz="2600" dirty="0">
                <a:solidFill>
                  <a:srgbClr val="FFFF00"/>
                </a:solidFill>
              </a:rPr>
              <a:t>A black box </a:t>
            </a:r>
            <a:r>
              <a:rPr lang="en-US" altLang="en-US" sz="2600" dirty="0"/>
              <a:t>inside is </a:t>
            </a:r>
            <a:r>
              <a:rPr lang="en-US" altLang="en-US" sz="2600" dirty="0">
                <a:solidFill>
                  <a:srgbClr val="FFFF00"/>
                </a:solidFill>
              </a:rPr>
              <a:t>complex, mysterious</a:t>
            </a:r>
            <a:r>
              <a:rPr lang="en-US" altLang="en-US" sz="2600" dirty="0"/>
              <a:t>, and, partly </a:t>
            </a:r>
            <a:r>
              <a:rPr lang="en-US" altLang="en-US" sz="2600" dirty="0">
                <a:solidFill>
                  <a:srgbClr val="FFFF00"/>
                </a:solidFill>
              </a:rPr>
              <a:t>unknowable</a:t>
            </a:r>
            <a:r>
              <a:rPr lang="hu-HU" altLang="en-US" sz="2600" dirty="0">
                <a:solidFill>
                  <a:srgbClr val="FFFF00"/>
                </a:solidFill>
              </a:rPr>
              <a:t>.</a:t>
            </a:r>
            <a:endParaRPr lang="en-US" altLang="en-US" sz="2600" dirty="0">
              <a:solidFill>
                <a:srgbClr val="FFFF00"/>
              </a:solidFill>
            </a:endParaRPr>
          </a:p>
          <a:p>
            <a:r>
              <a:rPr lang="en-US" altLang="en-US" sz="2600" i="1" dirty="0"/>
              <a:t>“</a:t>
            </a:r>
            <a:r>
              <a:rPr lang="en-US" altLang="en-US" sz="2600" i="1" dirty="0">
                <a:solidFill>
                  <a:srgbClr val="FFFF00"/>
                </a:solidFill>
              </a:rPr>
              <a:t>My kingdom for some good theory.</a:t>
            </a:r>
            <a:r>
              <a:rPr lang="en-US" altLang="en-US" sz="2600" i="1" dirty="0"/>
              <a:t>” </a:t>
            </a:r>
            <a:endParaRPr lang="hu-HU" altLang="en-US" sz="2600" i="1" dirty="0"/>
          </a:p>
          <a:p>
            <a:pPr marL="0" indent="0" algn="r">
              <a:buNone/>
            </a:pPr>
            <a:r>
              <a:rPr lang="en-US" altLang="en-US" sz="2600" i="1" dirty="0"/>
              <a:t>There is an effective method for forming ensembles known as “</a:t>
            </a:r>
            <a:r>
              <a:rPr lang="en-US" altLang="en-US" sz="2600" i="1" dirty="0">
                <a:solidFill>
                  <a:srgbClr val="FFFF00"/>
                </a:solidFill>
              </a:rPr>
              <a:t>boosting</a:t>
            </a:r>
            <a:r>
              <a:rPr lang="en-US" altLang="en-US" sz="2600" i="1" dirty="0"/>
              <a:t>” </a:t>
            </a:r>
            <a:r>
              <a:rPr lang="hu-HU" altLang="en-US" sz="2600" i="1" dirty="0"/>
              <a:t>,</a:t>
            </a:r>
            <a:r>
              <a:rPr lang="en-US" altLang="en-US" sz="2600" i="1" dirty="0"/>
              <a:t>but there </a:t>
            </a:r>
            <a:r>
              <a:rPr lang="en-US" altLang="en-US" sz="2600" i="1" dirty="0">
                <a:solidFill>
                  <a:srgbClr val="FFFF00"/>
                </a:solidFill>
              </a:rPr>
              <a:t>isn’t</a:t>
            </a:r>
            <a:r>
              <a:rPr lang="en-US" altLang="en-US" sz="2600" i="1" dirty="0"/>
              <a:t> any finite sample size </a:t>
            </a:r>
            <a:r>
              <a:rPr lang="en-US" altLang="en-US" sz="2600" i="1" dirty="0">
                <a:solidFill>
                  <a:srgbClr val="FFFF00"/>
                </a:solidFill>
              </a:rPr>
              <a:t>theory </a:t>
            </a:r>
            <a:r>
              <a:rPr lang="en-US" altLang="en-US" sz="2600" i="1" dirty="0"/>
              <a:t>that tells us </a:t>
            </a:r>
            <a:r>
              <a:rPr lang="en-US" altLang="en-US" sz="2600" i="1" dirty="0">
                <a:solidFill>
                  <a:srgbClr val="FFFF00"/>
                </a:solidFill>
              </a:rPr>
              <a:t>why it works so well</a:t>
            </a:r>
            <a:r>
              <a:rPr lang="en-US" altLang="en-US" sz="2600" i="1" dirty="0"/>
              <a:t>. </a:t>
            </a:r>
          </a:p>
          <a:p>
            <a:r>
              <a:rPr lang="en-US" altLang="en-US" sz="2600" i="1" dirty="0"/>
              <a:t>The </a:t>
            </a:r>
            <a:r>
              <a:rPr lang="en-US" altLang="en-US" sz="2600" i="1" dirty="0">
                <a:solidFill>
                  <a:srgbClr val="FFFF00"/>
                </a:solidFill>
              </a:rPr>
              <a:t>Rashomon Effect </a:t>
            </a:r>
            <a:r>
              <a:rPr lang="en-US" altLang="en-US" sz="2600" i="1" dirty="0"/>
              <a:t>= multitude of different descriptions giving about the same minimum error rate. </a:t>
            </a:r>
          </a:p>
          <a:p>
            <a:endParaRPr lang="en-US" altLang="en-US" sz="2600" i="1" dirty="0"/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BB0F6CE4-DFCB-2208-8298-6EB5167368B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331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2BE88948-77F6-AE4F-8EDD-EB0FCBC609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FF00"/>
                </a:solidFill>
                <a:effectLst/>
              </a:rPr>
              <a:t>William of Ockham—Occam’s razor</a:t>
            </a:r>
          </a:p>
        </p:txBody>
      </p:sp>
      <p:sp>
        <p:nvSpPr>
          <p:cNvPr id="56323" name="Tartalom helye 2">
            <a:extLst>
              <a:ext uri="{FF2B5EF4-FFF2-40B4-BE49-F238E27FC236}">
                <a16:creationId xmlns:a16="http://schemas.microsoft.com/office/drawing/2014/main" id="{7DDDFFF6-7C2D-3E37-3C90-81346F800B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876425"/>
            <a:ext cx="9144000" cy="4876800"/>
          </a:xfrm>
        </p:spPr>
        <p:txBody>
          <a:bodyPr/>
          <a:lstStyle/>
          <a:p>
            <a:r>
              <a:rPr lang="en-US" altLang="en-US" sz="2600" dirty="0"/>
              <a:t>"We may assume the </a:t>
            </a:r>
            <a:r>
              <a:rPr lang="en-US" altLang="en-US" sz="2600" dirty="0">
                <a:solidFill>
                  <a:srgbClr val="FFFF00"/>
                </a:solidFill>
              </a:rPr>
              <a:t>superiority</a:t>
            </a:r>
            <a:r>
              <a:rPr lang="en-US" altLang="en-US" sz="2600" dirty="0"/>
              <a:t> </a:t>
            </a:r>
            <a:r>
              <a:rPr lang="en-US" altLang="en-US" sz="2600" i="1" dirty="0"/>
              <a:t>ceteris paribus </a:t>
            </a:r>
            <a:r>
              <a:rPr lang="en-US" altLang="en-US" sz="2600" dirty="0"/>
              <a:t>[other things being equal] of the demonstration which derives from </a:t>
            </a:r>
            <a:r>
              <a:rPr lang="en-US" altLang="en-US" sz="2600" dirty="0">
                <a:solidFill>
                  <a:srgbClr val="FFFF00"/>
                </a:solidFill>
              </a:rPr>
              <a:t>fewer postulates </a:t>
            </a:r>
            <a:r>
              <a:rPr lang="en-US" altLang="en-US" sz="2600" dirty="0"/>
              <a:t>or hypotheses." </a:t>
            </a:r>
            <a:endParaRPr lang="hu-HU" altLang="en-US" sz="2600" dirty="0"/>
          </a:p>
          <a:p>
            <a:pPr marL="0" indent="0" algn="r">
              <a:buNone/>
            </a:pPr>
            <a:r>
              <a:rPr lang="hu-HU" altLang="en-US" sz="2600" dirty="0" err="1"/>
              <a:t>Aristoteles</a:t>
            </a:r>
            <a:endParaRPr lang="hu-HU" altLang="en-US" sz="2600" dirty="0"/>
          </a:p>
          <a:p>
            <a:r>
              <a:rPr lang="en-US" altLang="en-US" sz="2600" dirty="0"/>
              <a:t>"We consider it a good principle to explain the phenomena by </a:t>
            </a:r>
            <a:r>
              <a:rPr lang="en-US" altLang="en-US" sz="2600" dirty="0">
                <a:solidFill>
                  <a:srgbClr val="FFFF00"/>
                </a:solidFill>
              </a:rPr>
              <a:t>the simplest hypothesis </a:t>
            </a:r>
            <a:r>
              <a:rPr lang="en-US" altLang="en-US" sz="2600" dirty="0"/>
              <a:t>possible."</a:t>
            </a:r>
            <a:endParaRPr lang="hu-HU" altLang="en-US" sz="2600" dirty="0"/>
          </a:p>
          <a:p>
            <a:pPr marL="0" indent="0" algn="r">
              <a:buNone/>
            </a:pPr>
            <a:r>
              <a:rPr lang="hu-HU" altLang="en-US" sz="2600" dirty="0" err="1"/>
              <a:t>Ptolemaeos</a:t>
            </a:r>
            <a:endParaRPr lang="hu-HU" altLang="en-US" sz="2600" dirty="0"/>
          </a:p>
          <a:p>
            <a:r>
              <a:rPr lang="en-US" altLang="en-US" sz="2600" dirty="0"/>
              <a:t> </a:t>
            </a:r>
            <a:endParaRPr lang="hu-HU" altLang="en-US" sz="2600" dirty="0"/>
          </a:p>
          <a:p>
            <a:endParaRPr lang="hu-HU" altLang="en-US" sz="2600" dirty="0"/>
          </a:p>
          <a:p>
            <a:r>
              <a:rPr lang="en-US" altLang="en-US" sz="2600" dirty="0"/>
              <a:t>"</a:t>
            </a:r>
            <a:r>
              <a:rPr lang="en-US" altLang="en-US" sz="2600" dirty="0">
                <a:solidFill>
                  <a:srgbClr val="FFFF00"/>
                </a:solidFill>
              </a:rPr>
              <a:t>Entities must not be multiplied beyond necessity</a:t>
            </a:r>
            <a:r>
              <a:rPr lang="hu-HU" altLang="en-US" sz="2600" dirty="0">
                <a:solidFill>
                  <a:srgbClr val="FFFF00"/>
                </a:solidFill>
              </a:rPr>
              <a:t>.</a:t>
            </a:r>
            <a:r>
              <a:rPr lang="en-US" altLang="en-US" sz="2600" dirty="0"/>
              <a:t>"</a:t>
            </a:r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14EB6B42-686E-5D75-B117-8631B9F42B3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85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440E0-391E-2CB8-9BDE-CD9EB9EF9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D205148B-112C-AD79-0BD5-217A5F6DA1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76672"/>
            <a:ext cx="7772400" cy="1143000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FF00"/>
                </a:solidFill>
                <a:effectLst/>
              </a:rPr>
              <a:t>Two Cultures</a:t>
            </a:r>
          </a:p>
        </p:txBody>
      </p:sp>
      <p:sp>
        <p:nvSpPr>
          <p:cNvPr id="56323" name="Tartalom helye 2">
            <a:extLst>
              <a:ext uri="{FF2B5EF4-FFF2-40B4-BE49-F238E27FC236}">
                <a16:creationId xmlns:a16="http://schemas.microsoft.com/office/drawing/2014/main" id="{F72DF788-5649-83B0-AB52-0E7723987B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981200"/>
            <a:ext cx="9144000" cy="4876800"/>
          </a:xfrm>
        </p:spPr>
        <p:txBody>
          <a:bodyPr/>
          <a:lstStyle/>
          <a:p>
            <a:r>
              <a:rPr lang="en-US" altLang="en-US" sz="2600" i="1" dirty="0"/>
              <a:t>Rival algorithms, different selection criteria   (R^2, Q^2 RMSE, Cp, MAE, BIC, AIC…)</a:t>
            </a:r>
          </a:p>
          <a:p>
            <a:pPr marL="0" indent="0">
              <a:buNone/>
            </a:pPr>
            <a:r>
              <a:rPr lang="en-US" altLang="en-US" sz="2600" i="1" dirty="0">
                <a:solidFill>
                  <a:srgbClr val="FFFF00"/>
                </a:solidFill>
              </a:rPr>
              <a:t>Result</a:t>
            </a:r>
          </a:p>
          <a:p>
            <a:r>
              <a:rPr lang="en-US" altLang="en-US" sz="2600" i="1" dirty="0"/>
              <a:t>Several</a:t>
            </a:r>
            <a:r>
              <a:rPr lang="hu-HU" altLang="en-US" sz="2600" i="1" dirty="0"/>
              <a:t> (?)</a:t>
            </a:r>
            <a:r>
              <a:rPr lang="en-US" altLang="en-US" sz="2600" i="1" dirty="0"/>
              <a:t> alternative models, </a:t>
            </a:r>
          </a:p>
          <a:p>
            <a:pPr marL="0" indent="0">
              <a:buNone/>
            </a:pPr>
            <a:r>
              <a:rPr lang="en-US" altLang="en-US" sz="2600" i="1" dirty="0"/>
              <a:t>					</a:t>
            </a:r>
            <a:r>
              <a:rPr lang="en-US" altLang="en-US" sz="2000" dirty="0">
                <a:sym typeface="Symbol" panose="05050102010706020507" pitchFamily="18" charset="2"/>
              </a:rPr>
              <a:t> </a:t>
            </a:r>
            <a:r>
              <a:rPr lang="en-US" altLang="en-US" sz="3600" dirty="0">
                <a:sym typeface="Symbol" panose="05050102010706020507" pitchFamily="18" charset="2"/>
              </a:rPr>
              <a:t></a:t>
            </a:r>
            <a:r>
              <a:rPr lang="en-US" altLang="en-US" sz="2600" i="1" dirty="0"/>
              <a:t> 	</a:t>
            </a:r>
            <a:r>
              <a:rPr lang="hu-HU" altLang="en-US" sz="2600" i="1" dirty="0"/>
              <a:t>~</a:t>
            </a:r>
            <a:r>
              <a:rPr lang="en-US" altLang="en-US" sz="2600" i="1" dirty="0"/>
              <a:t>same description </a:t>
            </a:r>
          </a:p>
          <a:p>
            <a:r>
              <a:rPr lang="en-US" altLang="en-US" sz="2600" i="1" dirty="0"/>
              <a:t>Methods, which are able to rank, (order) the variables according to some criterion are a useful aim to be pointed out.</a:t>
            </a:r>
          </a:p>
          <a:p>
            <a:endParaRPr lang="en-US" altLang="en-US" sz="2600" dirty="0"/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2D3A56B5-AFB4-CC2D-BA0E-A7C2B664BC7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A16E9E-0050-31C8-FEDD-E7086EAC6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-129666"/>
            <a:ext cx="5436096" cy="677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5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FD242-C78A-04C4-08C6-33551797E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56A23798-2216-98E9-DCAD-137686004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08520" y="780287"/>
            <a:ext cx="9144000" cy="648072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FF00"/>
                </a:solidFill>
                <a:effectLst/>
              </a:rPr>
              <a:t>Occam’s razor? Covid pandemic</a:t>
            </a:r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7AB296F0-4CC3-751A-72EF-BA4B9321E18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B94E7-D9DD-5982-094F-6FB31073C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5268"/>
            <a:ext cx="4267570" cy="4376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716ADE-3423-592A-6201-A0D76D9B4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570" y="1525267"/>
            <a:ext cx="4876887" cy="4376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29F060-0BF8-EB4E-C293-58BC18AEB5E0}"/>
              </a:ext>
            </a:extLst>
          </p:cNvPr>
          <p:cNvSpPr txBox="1"/>
          <p:nvPr/>
        </p:nvSpPr>
        <p:spPr>
          <a:xfrm>
            <a:off x="15445" y="5813646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Héberger</a:t>
            </a:r>
            <a:r>
              <a:rPr lang="en-US" sz="1800" dirty="0"/>
              <a:t>, K. Frequent Errors</a:t>
            </a:r>
            <a:r>
              <a:rPr lang="hu-HU" sz="1800" dirty="0"/>
              <a:t> </a:t>
            </a:r>
            <a:r>
              <a:rPr lang="en-US" sz="1800" dirty="0"/>
              <a:t>in Modeling by Machine Learning: A</a:t>
            </a:r>
            <a:r>
              <a:rPr lang="hu-HU" sz="1800" dirty="0"/>
              <a:t> </a:t>
            </a:r>
            <a:r>
              <a:rPr lang="en-US" sz="1800" dirty="0"/>
              <a:t>Prototype Case of Predicting the</a:t>
            </a:r>
            <a:r>
              <a:rPr lang="hu-HU" sz="1800" dirty="0"/>
              <a:t> </a:t>
            </a:r>
            <a:r>
              <a:rPr lang="en-US" sz="1800" dirty="0"/>
              <a:t>Timely Evolution of COVID-19</a:t>
            </a:r>
            <a:r>
              <a:rPr lang="hu-HU" sz="1800" dirty="0"/>
              <a:t> </a:t>
            </a:r>
            <a:r>
              <a:rPr lang="en-US" sz="1800" dirty="0"/>
              <a:t>Pandemic. </a:t>
            </a:r>
            <a:r>
              <a:rPr lang="en-US" sz="1800" i="1" dirty="0">
                <a:solidFill>
                  <a:srgbClr val="FFFF00"/>
                </a:solidFill>
              </a:rPr>
              <a:t>Algorithms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FF00"/>
                </a:solidFill>
              </a:rPr>
              <a:t>2024, 17, 43.</a:t>
            </a:r>
            <a:r>
              <a:rPr lang="hu-HU" sz="1800" dirty="0">
                <a:solidFill>
                  <a:srgbClr val="FFFF00"/>
                </a:solidFill>
              </a:rPr>
              <a:t> </a:t>
            </a:r>
            <a:r>
              <a:rPr lang="en-US" sz="1600" u="sng" dirty="0">
                <a:solidFill>
                  <a:srgbClr val="FFFF00"/>
                </a:solidFill>
              </a:rPr>
              <a:t>https://doi.org/10.3390/a17010043</a:t>
            </a:r>
          </a:p>
        </p:txBody>
      </p:sp>
    </p:spTree>
    <p:extLst>
      <p:ext uri="{BB962C8B-B14F-4D97-AF65-F5344CB8AC3E}">
        <p14:creationId xmlns:p14="http://schemas.microsoft.com/office/powerpoint/2010/main" val="1649664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2BE88948-77F6-AE4F-8EDD-EB0FCBC609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005"/>
            <a:ext cx="9144000" cy="648072"/>
          </a:xfrm>
        </p:spPr>
        <p:txBody>
          <a:bodyPr/>
          <a:lstStyle/>
          <a:p>
            <a:pPr algn="ctr"/>
            <a:endParaRPr lang="en-US" altLang="en-US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14EB6B42-686E-5D75-B117-8631B9F42B3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63F80-173F-AA81-A61A-816F1B0C3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2903"/>
            <a:ext cx="9144000" cy="5372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399D30-32B6-AED8-BBB4-A0D8F80AD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379" y="4365104"/>
            <a:ext cx="6210621" cy="11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35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2BE88948-77F6-AE4F-8EDD-EB0FCBC609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/>
          <a:lstStyle/>
          <a:p>
            <a:pPr algn="ctr"/>
            <a:r>
              <a:rPr lang="en-US" altLang="en-US" b="1" dirty="0" err="1">
                <a:solidFill>
                  <a:srgbClr val="FFFF00"/>
                </a:solidFill>
                <a:effectLst/>
              </a:rPr>
              <a:t>Spag</a:t>
            </a:r>
            <a:r>
              <a:rPr lang="hu-HU" altLang="en-US" b="1" dirty="0">
                <a:solidFill>
                  <a:srgbClr val="FFFF00"/>
                </a:solidFill>
                <a:effectLst/>
              </a:rPr>
              <a:t>h</a:t>
            </a:r>
            <a:r>
              <a:rPr lang="en-US" altLang="en-US" b="1" dirty="0" err="1">
                <a:solidFill>
                  <a:srgbClr val="FFFF00"/>
                </a:solidFill>
                <a:effectLst/>
              </a:rPr>
              <a:t>etti</a:t>
            </a:r>
            <a:r>
              <a:rPr lang="en-US" altLang="en-US" b="1" dirty="0">
                <a:solidFill>
                  <a:srgbClr val="FFFF00"/>
                </a:solidFill>
                <a:effectLst/>
              </a:rPr>
              <a:t> coding</a:t>
            </a:r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14EB6B42-686E-5D75-B117-8631B9F42B3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699F2-2B54-BB2B-AA75-F812360E3BF8}"/>
              </a:ext>
            </a:extLst>
          </p:cNvPr>
          <p:cNvSpPr txBox="1"/>
          <p:nvPr/>
        </p:nvSpPr>
        <p:spPr>
          <a:xfrm>
            <a:off x="107504" y="1916832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/>
              <a:t>https://www.pcmag.com/encyclopedia/term/spaghetti-code</a:t>
            </a:r>
            <a:r>
              <a:rPr lang="hu-HU" u="sng" dirty="0"/>
              <a:t> </a:t>
            </a:r>
            <a:endParaRPr lang="en-US" u="sn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3C254A-3F60-DB96-694B-5D2A04618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0"/>
            <a:ext cx="4608512" cy="659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4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2BE88948-77F6-AE4F-8EDD-EB0FCBC609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/>
          <a:lstStyle/>
          <a:p>
            <a:r>
              <a:rPr lang="hu-HU" altLang="en-US" b="1" dirty="0">
                <a:solidFill>
                  <a:srgbClr val="FFFF00"/>
                </a:solidFill>
                <a:effectLst/>
              </a:rPr>
              <a:t>		</a:t>
            </a:r>
            <a:r>
              <a:rPr lang="en-US" altLang="en-US" b="1" dirty="0" err="1">
                <a:solidFill>
                  <a:srgbClr val="FFFF00"/>
                </a:solidFill>
                <a:effectLst/>
              </a:rPr>
              <a:t>Spag</a:t>
            </a:r>
            <a:r>
              <a:rPr lang="hu-HU" altLang="en-US" b="1" dirty="0">
                <a:solidFill>
                  <a:srgbClr val="FFFF00"/>
                </a:solidFill>
                <a:effectLst/>
              </a:rPr>
              <a:t>h</a:t>
            </a:r>
            <a:r>
              <a:rPr lang="en-US" altLang="en-US" b="1" dirty="0" err="1">
                <a:solidFill>
                  <a:srgbClr val="FFFF00"/>
                </a:solidFill>
                <a:effectLst/>
              </a:rPr>
              <a:t>etti</a:t>
            </a:r>
            <a:r>
              <a:rPr lang="en-US" altLang="en-US" b="1" dirty="0">
                <a:solidFill>
                  <a:srgbClr val="FFFF00"/>
                </a:solidFill>
                <a:effectLst/>
              </a:rPr>
              <a:t> coding</a:t>
            </a:r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14EB6B42-686E-5D75-B117-8631B9F42B3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699F2-2B54-BB2B-AA75-F812360E3BF8}"/>
              </a:ext>
            </a:extLst>
          </p:cNvPr>
          <p:cNvSpPr txBox="1"/>
          <p:nvPr/>
        </p:nvSpPr>
        <p:spPr>
          <a:xfrm>
            <a:off x="98707" y="1865733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		</a:t>
            </a:r>
            <a:r>
              <a:rPr lang="en-US" u="sng" dirty="0"/>
              <a:t>Unstructured coding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9C6078-C233-E186-E2AE-F412EA73C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01606"/>
            <a:ext cx="9144000" cy="40957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A7228D-BE95-1AF4-4DD8-FA1ADEF17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751" y="0"/>
            <a:ext cx="2232248" cy="278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2BE88948-77F6-AE4F-8EDD-EB0FCBC609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76672"/>
            <a:ext cx="7772400" cy="1143000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FF00"/>
                </a:solidFill>
                <a:effectLst/>
              </a:rPr>
              <a:t>Two Cultures</a:t>
            </a:r>
          </a:p>
        </p:txBody>
      </p:sp>
      <p:sp>
        <p:nvSpPr>
          <p:cNvPr id="56323" name="Tartalom helye 2">
            <a:extLst>
              <a:ext uri="{FF2B5EF4-FFF2-40B4-BE49-F238E27FC236}">
                <a16:creationId xmlns:a16="http://schemas.microsoft.com/office/drawing/2014/main" id="{7DDDFFF6-7C2D-3E37-3C90-81346F800B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7788" y="1981200"/>
            <a:ext cx="8388424" cy="2743944"/>
          </a:xfrm>
        </p:spPr>
        <p:txBody>
          <a:bodyPr/>
          <a:lstStyle/>
          <a:p>
            <a:r>
              <a:rPr lang="en-US" altLang="en-US" sz="2600" dirty="0">
                <a:solidFill>
                  <a:srgbClr val="FFFF00"/>
                </a:solidFill>
              </a:rPr>
              <a:t>Data model </a:t>
            </a:r>
            <a:r>
              <a:rPr lang="en-US" altLang="en-US" sz="2600" dirty="0"/>
              <a:t>(mechanism unknown).</a:t>
            </a:r>
          </a:p>
          <a:p>
            <a:r>
              <a:rPr lang="en-US" altLang="en-US" sz="2600" dirty="0">
                <a:solidFill>
                  <a:srgbClr val="FFFF00"/>
                </a:solidFill>
              </a:rPr>
              <a:t>Algorithmic</a:t>
            </a:r>
            <a:r>
              <a:rPr lang="en-US" altLang="en-US" sz="2600" dirty="0"/>
              <a:t> modeling uses data. </a:t>
            </a:r>
          </a:p>
          <a:p>
            <a:pPr marL="0" indent="0">
              <a:buNone/>
            </a:pPr>
            <a:r>
              <a:rPr lang="en-US" altLang="en-US" sz="2600" i="1" dirty="0"/>
              <a:t>Prediction - </a:t>
            </a:r>
            <a:r>
              <a:rPr lang="en-US" altLang="en-US" sz="2600" dirty="0"/>
              <a:t>the responses to future input variables;</a:t>
            </a:r>
          </a:p>
          <a:p>
            <a:pPr marL="0" indent="0">
              <a:buNone/>
            </a:pPr>
            <a:r>
              <a:rPr lang="en-US" altLang="en-US" sz="2600" i="1" dirty="0"/>
              <a:t>Information - </a:t>
            </a:r>
            <a:r>
              <a:rPr lang="en-US" altLang="en-US" sz="2600" dirty="0"/>
              <a:t>how </a:t>
            </a:r>
            <a:r>
              <a:rPr lang="hu-HU" altLang="en-US" sz="2600" dirty="0"/>
              <a:t>N</a:t>
            </a:r>
            <a:r>
              <a:rPr lang="en-US" altLang="en-US" sz="2600" dirty="0" err="1"/>
              <a:t>ature</a:t>
            </a:r>
            <a:r>
              <a:rPr lang="en-US" altLang="en-US" sz="2600" dirty="0"/>
              <a:t> associates the response variables</a:t>
            </a:r>
          </a:p>
          <a:p>
            <a:pPr marL="0" indent="0">
              <a:buNone/>
            </a:pPr>
            <a:endParaRPr lang="en-US" altLang="en-US" sz="2600" dirty="0"/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14EB6B42-686E-5D75-B117-8631B9F42B3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5D4012-0820-596D-AE18-749EC977F790}"/>
              </a:ext>
            </a:extLst>
          </p:cNvPr>
          <p:cNvSpPr txBox="1"/>
          <p:nvPr/>
        </p:nvSpPr>
        <p:spPr>
          <a:xfrm>
            <a:off x="1511152" y="4349396"/>
            <a:ext cx="763284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The belief in the </a:t>
            </a:r>
            <a:r>
              <a:rPr lang="en-US" b="1" dirty="0">
                <a:solidFill>
                  <a:srgbClr val="FFFF00"/>
                </a:solidFill>
              </a:rPr>
              <a:t>infallibility</a:t>
            </a:r>
            <a:r>
              <a:rPr lang="en-US" b="1" dirty="0"/>
              <a:t> of data models </a:t>
            </a:r>
            <a:r>
              <a:rPr lang="hu-HU" b="1" dirty="0"/>
              <a:t>i</a:t>
            </a:r>
            <a:r>
              <a:rPr lang="en-US" b="1" dirty="0"/>
              <a:t>s almost religious.—Once a model is made, then it </a:t>
            </a:r>
            <a:r>
              <a:rPr lang="en-US" b="1" dirty="0">
                <a:solidFill>
                  <a:srgbClr val="FFFF00"/>
                </a:solidFill>
              </a:rPr>
              <a:t>becomes truth </a:t>
            </a:r>
            <a:r>
              <a:rPr lang="en-US" b="1" dirty="0"/>
              <a:t>and the conclusions from it are </a:t>
            </a:r>
            <a:r>
              <a:rPr lang="en-US" b="1" dirty="0">
                <a:solidFill>
                  <a:srgbClr val="FFFF00"/>
                </a:solidFill>
              </a:rPr>
              <a:t>unquestionable.</a:t>
            </a:r>
          </a:p>
        </p:txBody>
      </p:sp>
    </p:spTree>
    <p:extLst>
      <p:ext uri="{BB962C8B-B14F-4D97-AF65-F5344CB8AC3E}">
        <p14:creationId xmlns:p14="http://schemas.microsoft.com/office/powerpoint/2010/main" val="1457963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2BE88948-77F6-AE4F-8EDD-EB0FCBC609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005"/>
            <a:ext cx="9144000" cy="648072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FF00"/>
                </a:solidFill>
                <a:effectLst/>
              </a:rPr>
              <a:t>Machine learning algorithms</a:t>
            </a:r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14EB6B42-686E-5D75-B117-8631B9F42B3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55AD4C-7B43-2E48-4C0B-ECF11A549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2545"/>
            <a:ext cx="9144000" cy="584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96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2BE88948-77F6-AE4F-8EDD-EB0FCBC609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005"/>
            <a:ext cx="9144000" cy="648072"/>
          </a:xfrm>
        </p:spPr>
        <p:txBody>
          <a:bodyPr/>
          <a:lstStyle/>
          <a:p>
            <a:pPr algn="ctr"/>
            <a:r>
              <a:rPr lang="hu-HU" altLang="en-US" b="1" dirty="0">
                <a:solidFill>
                  <a:srgbClr val="FFFF00"/>
                </a:solidFill>
                <a:effectLst/>
              </a:rPr>
              <a:t>Jason </a:t>
            </a:r>
            <a:r>
              <a:rPr lang="hu-HU" altLang="en-US" b="1" dirty="0" err="1">
                <a:solidFill>
                  <a:srgbClr val="FFFF00"/>
                </a:solidFill>
                <a:effectLst/>
              </a:rPr>
              <a:t>Brownlee</a:t>
            </a:r>
            <a:endParaRPr lang="en-US" altLang="en-US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14EB6B42-686E-5D75-B117-8631B9F42B3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pic>
        <p:nvPicPr>
          <p:cNvPr id="4" name="Picture 3" descr="A close-up of a list of different types of linear&#10;&#10;Description automatically generated with medium confidence">
            <a:extLst>
              <a:ext uri="{FF2B5EF4-FFF2-40B4-BE49-F238E27FC236}">
                <a16:creationId xmlns:a16="http://schemas.microsoft.com/office/drawing/2014/main" id="{E0FAFB53-DD9C-60D4-B2D3-4B0E39D8D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529688"/>
            <a:ext cx="8928993" cy="3195456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</p:spTree>
    <p:extLst>
      <p:ext uri="{BB962C8B-B14F-4D97-AF65-F5344CB8AC3E}">
        <p14:creationId xmlns:p14="http://schemas.microsoft.com/office/powerpoint/2010/main" val="885555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18A4C-59AC-4AC0-177F-65C6B1516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CE63E7C4-91A8-4E9E-9A36-63766A425A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005"/>
            <a:ext cx="9144000" cy="648072"/>
          </a:xfrm>
        </p:spPr>
        <p:txBody>
          <a:bodyPr/>
          <a:lstStyle/>
          <a:p>
            <a:pPr algn="ctr"/>
            <a:r>
              <a:rPr lang="hu-HU" altLang="en-US" b="1" dirty="0">
                <a:solidFill>
                  <a:srgbClr val="FFFF00"/>
                </a:solidFill>
                <a:effectLst/>
              </a:rPr>
              <a:t>ML </a:t>
            </a:r>
            <a:r>
              <a:rPr lang="hu-HU" altLang="en-US" b="1" dirty="0" err="1">
                <a:solidFill>
                  <a:srgbClr val="FFFF00"/>
                </a:solidFill>
                <a:effectLst/>
              </a:rPr>
              <a:t>classifiers</a:t>
            </a:r>
            <a:r>
              <a:rPr lang="hu-HU" altLang="en-US" b="1" dirty="0">
                <a:solidFill>
                  <a:srgbClr val="FFFF00"/>
                </a:solidFill>
                <a:effectLst/>
              </a:rPr>
              <a:t> in colon </a:t>
            </a:r>
            <a:r>
              <a:rPr lang="hu-HU" altLang="en-US" b="1" dirty="0" err="1">
                <a:solidFill>
                  <a:srgbClr val="FFFF00"/>
                </a:solidFill>
                <a:effectLst/>
              </a:rPr>
              <a:t>cancer</a:t>
            </a:r>
            <a:endParaRPr lang="en-US" altLang="en-US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4F0D3520-12FE-F4CF-36F0-AC443AD41C7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2173C8-85F9-6F03-3940-CCA59C6B5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" y="980728"/>
            <a:ext cx="9121440" cy="566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03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B9C08-698C-E664-F7D9-58C5412FA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ím 1">
            <a:extLst>
              <a:ext uri="{FF2B5EF4-FFF2-40B4-BE49-F238E27FC236}">
                <a16:creationId xmlns:a16="http://schemas.microsoft.com/office/drawing/2014/main" id="{4B125B4E-C024-44AE-02EF-4FC0D364B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864096"/>
          </a:xfrm>
        </p:spPr>
        <p:txBody>
          <a:bodyPr/>
          <a:lstStyle/>
          <a:p>
            <a:pPr algn="ctr"/>
            <a:r>
              <a:rPr lang="en-US" altLang="en-US" sz="3600" b="1" dirty="0">
                <a:solidFill>
                  <a:srgbClr val="FFFF00"/>
                </a:solidFill>
                <a:effectLst/>
              </a:rPr>
              <a:t>Bias-variance illustration (dart-throwing)</a:t>
            </a:r>
          </a:p>
        </p:txBody>
      </p:sp>
      <p:sp>
        <p:nvSpPr>
          <p:cNvPr id="12291" name="Dátum helye 3">
            <a:extLst>
              <a:ext uri="{FF2B5EF4-FFF2-40B4-BE49-F238E27FC236}">
                <a16:creationId xmlns:a16="http://schemas.microsoft.com/office/drawing/2014/main" id="{63146473-0355-4587-0496-7536A78A3EF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hu-HU" altLang="en-US" sz="1400" b="0">
              <a:latin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110FDF-60D5-60F5-0A08-20766678B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79468"/>
            <a:ext cx="7884037" cy="607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12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2BE88948-77F6-AE4F-8EDD-EB0FCBC609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FF00"/>
                </a:solidFill>
                <a:effectLst/>
              </a:rPr>
              <a:t>William of Ockham</a:t>
            </a:r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14EB6B42-686E-5D75-B117-8631B9F42B3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792830-BA3E-C5BF-CE77-C46F9D843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-62846"/>
            <a:ext cx="5436096" cy="692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C1C47-FE3A-768B-C2CE-4FEA12F59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899E706A-5E98-CAF4-E8E0-003AA5B335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005"/>
            <a:ext cx="9144000" cy="648072"/>
          </a:xfrm>
        </p:spPr>
        <p:txBody>
          <a:bodyPr/>
          <a:lstStyle/>
          <a:p>
            <a:pPr algn="ctr"/>
            <a:r>
              <a:rPr lang="hu-HU" altLang="en-US" b="1" dirty="0" err="1">
                <a:solidFill>
                  <a:srgbClr val="FFFF00"/>
                </a:solidFill>
                <a:effectLst/>
              </a:rPr>
              <a:t>Machine</a:t>
            </a:r>
            <a:r>
              <a:rPr lang="hu-HU" altLang="en-US" b="1" dirty="0">
                <a:solidFill>
                  <a:srgbClr val="FFFF00"/>
                </a:solidFill>
                <a:effectLst/>
              </a:rPr>
              <a:t> </a:t>
            </a:r>
            <a:r>
              <a:rPr lang="hu-HU" altLang="en-US" b="1" dirty="0" err="1">
                <a:solidFill>
                  <a:srgbClr val="FFFF00"/>
                </a:solidFill>
                <a:effectLst/>
              </a:rPr>
              <a:t>learning</a:t>
            </a:r>
            <a:endParaRPr lang="en-US" altLang="en-US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532295E0-BFAF-6588-F802-E1D3672C1FC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202A8C-4694-5352-4BDA-148BBB990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" y="738822"/>
            <a:ext cx="9144000" cy="5909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0591D0-F867-66AA-7A25-815CF7768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2" y="3324782"/>
            <a:ext cx="9114202" cy="3310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684E86-29B0-1791-9DBD-BC9B899EC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2" y="3382875"/>
            <a:ext cx="9147613" cy="273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5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D0486-9D06-5D91-51C2-F9BC12DFE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182B81B6-F898-3024-A0C5-08B9F6E3FA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005"/>
            <a:ext cx="9144000" cy="648072"/>
          </a:xfrm>
        </p:spPr>
        <p:txBody>
          <a:bodyPr/>
          <a:lstStyle/>
          <a:p>
            <a:pPr algn="ctr"/>
            <a:r>
              <a:rPr lang="hu-HU" altLang="en-US" b="1" dirty="0" err="1">
                <a:solidFill>
                  <a:srgbClr val="FFFF00"/>
                </a:solidFill>
                <a:effectLst/>
              </a:rPr>
              <a:t>Machine</a:t>
            </a:r>
            <a:r>
              <a:rPr lang="hu-HU" altLang="en-US" b="1" dirty="0">
                <a:solidFill>
                  <a:srgbClr val="FFFF00"/>
                </a:solidFill>
                <a:effectLst/>
              </a:rPr>
              <a:t> </a:t>
            </a:r>
            <a:r>
              <a:rPr lang="hu-HU" altLang="en-US" b="1" dirty="0" err="1">
                <a:solidFill>
                  <a:srgbClr val="FFFF00"/>
                </a:solidFill>
                <a:effectLst/>
              </a:rPr>
              <a:t>learning</a:t>
            </a:r>
            <a:endParaRPr lang="en-US" altLang="en-US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47DAACF7-1B75-7FAE-0288-163896ABD4C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AC64E-D72E-8665-C6AD-B0C50C46F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3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28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ím 1">
            <a:extLst>
              <a:ext uri="{FF2B5EF4-FFF2-40B4-BE49-F238E27FC236}">
                <a16:creationId xmlns:a16="http://schemas.microsoft.com/office/drawing/2014/main" id="{46B2E089-44D8-B907-0F9B-CD6E92AF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250"/>
            <a:ext cx="9144000" cy="1296988"/>
          </a:xfrm>
        </p:spPr>
        <p:txBody>
          <a:bodyPr/>
          <a:lstStyle/>
          <a:p>
            <a:pPr algn="ctr"/>
            <a:r>
              <a:rPr lang="en-US" altLang="en-US" b="1">
                <a:solidFill>
                  <a:srgbClr val="FFFF00"/>
                </a:solidFill>
                <a:effectLst/>
              </a:rPr>
              <a:t>Bias-variance trade-off</a:t>
            </a:r>
          </a:p>
        </p:txBody>
      </p:sp>
      <p:sp>
        <p:nvSpPr>
          <p:cNvPr id="12291" name="Dátum helye 3">
            <a:extLst>
              <a:ext uri="{FF2B5EF4-FFF2-40B4-BE49-F238E27FC236}">
                <a16:creationId xmlns:a16="http://schemas.microsoft.com/office/drawing/2014/main" id="{891598A7-9219-A0AD-9382-848514E8B33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hu-HU" altLang="en-US" sz="1400" b="0">
              <a:latin typeface="Times New Roman" pitchFamily="18" charset="0"/>
            </a:endParaRP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329C251D-6B92-5B94-4DD5-D87237492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73238"/>
            <a:ext cx="7561263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50B1A-AF7D-6194-F2FF-C934D6921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0515F21D-FDDF-2A5B-5D81-24C3B277F0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4357" y="0"/>
            <a:ext cx="9108504" cy="1800200"/>
          </a:xfrm>
        </p:spPr>
        <p:txBody>
          <a:bodyPr/>
          <a:lstStyle/>
          <a:p>
            <a:pPr algn="ctr"/>
            <a:r>
              <a:rPr lang="en-US" altLang="en-US" sz="3600" b="1" dirty="0">
                <a:solidFill>
                  <a:srgbClr val="FFFF00"/>
                </a:solidFill>
                <a:effectLst/>
              </a:rPr>
              <a:t>Baron Munchausen pulled himself out of swamp. He grabs the </a:t>
            </a:r>
            <a:r>
              <a:rPr lang="en-US" altLang="en-US" sz="3600" b="1" dirty="0">
                <a:solidFill>
                  <a:schemeClr val="tx1"/>
                </a:solidFill>
                <a:effectLst/>
              </a:rPr>
              <a:t>straps of his boots </a:t>
            </a:r>
            <a:r>
              <a:rPr lang="en-US" altLang="en-US" sz="3600" b="1" dirty="0">
                <a:solidFill>
                  <a:srgbClr val="FFFF00"/>
                </a:solidFill>
                <a:effectLst/>
              </a:rPr>
              <a:t>and pulls himself loose</a:t>
            </a:r>
          </a:p>
        </p:txBody>
      </p:sp>
      <p:sp>
        <p:nvSpPr>
          <p:cNvPr id="56323" name="Tartalom helye 2">
            <a:extLst>
              <a:ext uri="{FF2B5EF4-FFF2-40B4-BE49-F238E27FC236}">
                <a16:creationId xmlns:a16="http://schemas.microsoft.com/office/drawing/2014/main" id="{121B2ACE-8366-67F6-ADA9-B8D593A062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916832"/>
            <a:ext cx="8640960" cy="388843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2800" dirty="0"/>
              <a:t>Bootstrapping</a:t>
            </a:r>
            <a:r>
              <a:rPr lang="hu-HU" altLang="en-US" sz="2800" dirty="0"/>
              <a:t>: </a:t>
            </a:r>
            <a:r>
              <a:rPr lang="en-US" altLang="en-US" sz="2800" dirty="0"/>
              <a:t>a common term for something </a:t>
            </a:r>
            <a:r>
              <a:rPr lang="en-US" altLang="en-US" sz="2800" dirty="0">
                <a:solidFill>
                  <a:srgbClr val="FFFF00"/>
                </a:solidFill>
              </a:rPr>
              <a:t>seemingly impossible </a:t>
            </a:r>
            <a:r>
              <a:rPr lang="en-US" altLang="en-US" sz="2800" dirty="0"/>
              <a:t>or </a:t>
            </a:r>
            <a:r>
              <a:rPr lang="en-US" altLang="en-US" sz="2800" dirty="0">
                <a:solidFill>
                  <a:srgbClr val="FFFF00"/>
                </a:solidFill>
              </a:rPr>
              <a:t>counterintuitive</a:t>
            </a:r>
            <a:r>
              <a:rPr lang="en-US" altLang="en-US" sz="2800" dirty="0"/>
              <a:t>;</a:t>
            </a:r>
          </a:p>
          <a:p>
            <a:pPr>
              <a:lnSpc>
                <a:spcPct val="150000"/>
              </a:lnSpc>
            </a:pPr>
            <a:r>
              <a:rPr lang="en-US" altLang="en-US" sz="2800" dirty="0"/>
              <a:t>statistical bootstrapping - resampling from your data </a:t>
            </a:r>
            <a:r>
              <a:rPr lang="en-US" altLang="en-US" sz="2800" dirty="0">
                <a:solidFill>
                  <a:srgbClr val="FFFF00"/>
                </a:solidFill>
              </a:rPr>
              <a:t>to approximate </a:t>
            </a:r>
            <a:r>
              <a:rPr lang="en-US" altLang="en-US" sz="2800" dirty="0"/>
              <a:t>resampling from a population;</a:t>
            </a:r>
          </a:p>
          <a:p>
            <a:pPr>
              <a:lnSpc>
                <a:spcPct val="150000"/>
              </a:lnSpc>
            </a:pPr>
            <a:endParaRPr lang="en-US" altLang="en-US" sz="2800" dirty="0"/>
          </a:p>
          <a:p>
            <a:pPr marL="0" indent="0">
              <a:buNone/>
            </a:pPr>
            <a:endParaRPr lang="hu-HU" altLang="en-US" sz="2600" dirty="0"/>
          </a:p>
          <a:p>
            <a:pPr marL="0" indent="0">
              <a:buNone/>
            </a:pPr>
            <a:endParaRPr lang="en-US" altLang="en-US" sz="2600" dirty="0"/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73C41F83-D420-D99E-79A3-76DA38EF879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56838-E75A-D6FE-F732-4820BA3E6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-3406"/>
            <a:ext cx="4917835" cy="687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ím 1">
            <a:extLst>
              <a:ext uri="{FF2B5EF4-FFF2-40B4-BE49-F238E27FC236}">
                <a16:creationId xmlns:a16="http://schemas.microsoft.com/office/drawing/2014/main" id="{BC996CE9-9549-170B-FE3F-70D1045DD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250"/>
            <a:ext cx="9144000" cy="1296988"/>
          </a:xfrm>
        </p:spPr>
        <p:txBody>
          <a:bodyPr/>
          <a:lstStyle/>
          <a:p>
            <a:pPr algn="ctr"/>
            <a:r>
              <a:rPr lang="en-US" altLang="en-US" b="1">
                <a:solidFill>
                  <a:srgbClr val="FFFF00"/>
                </a:solidFill>
                <a:effectLst/>
              </a:rPr>
              <a:t>Bias-variance trade-off</a:t>
            </a:r>
            <a:r>
              <a:rPr lang="hu-HU" altLang="en-US" b="1">
                <a:solidFill>
                  <a:srgbClr val="FFFF00"/>
                </a:solidFill>
                <a:effectLst/>
              </a:rPr>
              <a:t> (real)</a:t>
            </a:r>
            <a:endParaRPr lang="en-US" altLang="en-US" b="1">
              <a:solidFill>
                <a:srgbClr val="FFFF00"/>
              </a:solidFill>
              <a:effectLst/>
            </a:endParaRPr>
          </a:p>
        </p:txBody>
      </p:sp>
      <p:sp>
        <p:nvSpPr>
          <p:cNvPr id="12291" name="Dátum helye 3">
            <a:extLst>
              <a:ext uri="{FF2B5EF4-FFF2-40B4-BE49-F238E27FC236}">
                <a16:creationId xmlns:a16="http://schemas.microsoft.com/office/drawing/2014/main" id="{A313458C-BD84-A610-A838-97CBD92150D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hu-HU" altLang="en-US" sz="1400" b="0">
              <a:latin typeface="Times New Roman" pitchFamily="18" charset="0"/>
            </a:endParaRPr>
          </a:p>
        </p:txBody>
      </p:sp>
      <p:pic>
        <p:nvPicPr>
          <p:cNvPr id="13316" name="Picture 2">
            <a:extLst>
              <a:ext uri="{FF2B5EF4-FFF2-40B4-BE49-F238E27FC236}">
                <a16:creationId xmlns:a16="http://schemas.microsoft.com/office/drawing/2014/main" id="{77BB2F86-CBDA-9059-2C3F-F633BE3F5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00213"/>
            <a:ext cx="7561263" cy="520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689F3-168B-45B6-221E-E70F4F1F2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0555B30-957B-7EFB-AAFC-D467FFEB7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altLang="en-US" sz="4000" b="1" dirty="0">
                <a:solidFill>
                  <a:srgbClr val="FFFF00"/>
                </a:solidFill>
                <a:effectLst/>
              </a:rPr>
              <a:t>Classic machine learning techniques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7A60FA2-27FC-EC93-B663-BF09C9988A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552" y="1844824"/>
            <a:ext cx="8712968" cy="4968552"/>
          </a:xfrm>
        </p:spPr>
        <p:txBody>
          <a:bodyPr/>
          <a:lstStyle/>
          <a:p>
            <a:r>
              <a:rPr lang="en-US" altLang="en-US" dirty="0"/>
              <a:t>1)	</a:t>
            </a:r>
            <a:r>
              <a:rPr lang="en-US" dirty="0"/>
              <a:t>Naïve </a:t>
            </a:r>
            <a:r>
              <a:rPr lang="en-US" altLang="en-US" dirty="0"/>
              <a:t>Bayes</a:t>
            </a:r>
          </a:p>
          <a:p>
            <a:r>
              <a:rPr lang="en-US" altLang="en-US" dirty="0"/>
              <a:t>2)	</a:t>
            </a:r>
            <a:r>
              <a:rPr lang="en-US" altLang="en-US" i="1" dirty="0"/>
              <a:t>k</a:t>
            </a:r>
            <a:r>
              <a:rPr lang="en-US" altLang="en-US" dirty="0"/>
              <a:t>-nearest neighbor (</a:t>
            </a:r>
            <a:r>
              <a:rPr lang="en-US" altLang="en-US" i="1" dirty="0" err="1"/>
              <a:t>k</a:t>
            </a:r>
            <a:r>
              <a:rPr lang="en-US" altLang="en-US" dirty="0" err="1"/>
              <a:t>NN</a:t>
            </a:r>
            <a:r>
              <a:rPr lang="en-US" altLang="en-US" dirty="0"/>
              <a:t>)</a:t>
            </a:r>
          </a:p>
          <a:p>
            <a:r>
              <a:rPr lang="en-US" altLang="en-US" dirty="0"/>
              <a:t>3)	Artificial neural networks (ANN)</a:t>
            </a:r>
            <a:endParaRPr lang="en-US" altLang="en-US" sz="2800" dirty="0"/>
          </a:p>
          <a:p>
            <a:r>
              <a:rPr lang="en-US" altLang="en-US" dirty="0"/>
              <a:t>4)	Support vector machine (SVM)</a:t>
            </a:r>
          </a:p>
          <a:p>
            <a:r>
              <a:rPr lang="en-US" altLang="en-US" dirty="0"/>
              <a:t>5)	Decision tree based  (DT, CART, GBT, RF, </a:t>
            </a:r>
            <a:r>
              <a:rPr lang="en-US" altLang="en-US" i="1" dirty="0"/>
              <a:t>etc</a:t>
            </a:r>
            <a:r>
              <a:rPr lang="en-US" altLang="en-US" dirty="0"/>
              <a:t>.</a:t>
            </a:r>
            <a:endParaRPr lang="hu-HU" altLang="en-US" dirty="0"/>
          </a:p>
          <a:p>
            <a:pPr marL="0" indent="0">
              <a:buNone/>
            </a:pPr>
            <a:r>
              <a:rPr lang="en-US" altLang="en-US" sz="2400" dirty="0"/>
              <a:t>As a rule</a:t>
            </a:r>
            <a:r>
              <a:rPr lang="hu-HU" altLang="en-US" sz="2400" dirty="0"/>
              <a:t> </a:t>
            </a:r>
            <a:r>
              <a:rPr lang="en-US" altLang="en-US" sz="2400" dirty="0"/>
              <a:t>of thumb, </a:t>
            </a:r>
            <a:r>
              <a:rPr lang="en-US" altLang="en-US" sz="2400" dirty="0">
                <a:solidFill>
                  <a:srgbClr val="FFFF00"/>
                </a:solidFill>
              </a:rPr>
              <a:t>a dumb algorithm </a:t>
            </a:r>
            <a:r>
              <a:rPr lang="en-US" altLang="en-US" sz="2400" dirty="0"/>
              <a:t>with lots</a:t>
            </a:r>
            <a:r>
              <a:rPr lang="hu-HU" altLang="en-US" sz="2400" dirty="0"/>
              <a:t> </a:t>
            </a:r>
            <a:r>
              <a:rPr lang="en-US" altLang="en-US" sz="2400" dirty="0"/>
              <a:t>and </a:t>
            </a:r>
            <a:r>
              <a:rPr lang="en-US" altLang="en-US" sz="2400" dirty="0">
                <a:solidFill>
                  <a:srgbClr val="FFFF00"/>
                </a:solidFill>
              </a:rPr>
              <a:t>lots of data beats a clever one </a:t>
            </a:r>
            <a:r>
              <a:rPr lang="en-US" altLang="en-US" sz="2400" dirty="0"/>
              <a:t>with</a:t>
            </a:r>
            <a:r>
              <a:rPr lang="hu-HU" altLang="en-US" sz="2400" dirty="0"/>
              <a:t> </a:t>
            </a:r>
            <a:r>
              <a:rPr lang="en-US" altLang="en-US" sz="2400" dirty="0"/>
              <a:t>modest amounts of it. (After all, machine</a:t>
            </a:r>
            <a:r>
              <a:rPr lang="hu-HU" altLang="en-US" sz="2400" dirty="0"/>
              <a:t> </a:t>
            </a:r>
            <a:r>
              <a:rPr lang="en-US" altLang="en-US" sz="2400" dirty="0"/>
              <a:t>learning is all about letting data</a:t>
            </a:r>
            <a:r>
              <a:rPr lang="hu-HU" altLang="en-US" sz="2400" dirty="0"/>
              <a:t> </a:t>
            </a:r>
            <a:r>
              <a:rPr lang="en-US" altLang="en-US" sz="2400" dirty="0"/>
              <a:t>do the heavy lifting.)</a:t>
            </a:r>
          </a:p>
        </p:txBody>
      </p:sp>
    </p:spTree>
    <p:extLst>
      <p:ext uri="{BB962C8B-B14F-4D97-AF65-F5344CB8AC3E}">
        <p14:creationId xmlns:p14="http://schemas.microsoft.com/office/powerpoint/2010/main" val="12476174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DFAFC-6A48-C847-DAF1-B208B4E06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0EC084CA-B97A-8D23-3669-9BAFA65962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005"/>
            <a:ext cx="9144000" cy="648072"/>
          </a:xfrm>
        </p:spPr>
        <p:txBody>
          <a:bodyPr/>
          <a:lstStyle/>
          <a:p>
            <a:pPr algn="ctr"/>
            <a:r>
              <a:rPr lang="en-US" altLang="en-US" sz="3600" b="1" dirty="0">
                <a:solidFill>
                  <a:srgbClr val="FFFF00"/>
                </a:solidFill>
                <a:effectLst/>
              </a:rPr>
              <a:t>Comparison of machine learning classifiers</a:t>
            </a:r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BB728423-BEF5-7559-B572-0C53DDCF7B9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031A45-C34F-1E0A-3C64-0ED8EA9B2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" y="713819"/>
            <a:ext cx="9144000" cy="614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628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80E91-90E4-7A02-5032-05F947CE4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288B998B-CFBE-A5BA-643D-181D1D40A0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004"/>
            <a:ext cx="9144000" cy="789095"/>
          </a:xfrm>
        </p:spPr>
        <p:txBody>
          <a:bodyPr/>
          <a:lstStyle/>
          <a:p>
            <a:pPr algn="ctr"/>
            <a:r>
              <a:rPr lang="en-US" altLang="en-US" sz="3600" b="1" dirty="0">
                <a:solidFill>
                  <a:srgbClr val="FFFF00"/>
                </a:solidFill>
                <a:effectLst/>
              </a:rPr>
              <a:t>Landscape of meta parameters</a:t>
            </a:r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20B62356-4174-F185-CDEC-5D10AD11D0B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pic>
        <p:nvPicPr>
          <p:cNvPr id="3" name="Picture 2" descr="A diagram of a heat wave&#10;&#10;Description automatically generated with medium confidence">
            <a:extLst>
              <a:ext uri="{FF2B5EF4-FFF2-40B4-BE49-F238E27FC236}">
                <a16:creationId xmlns:a16="http://schemas.microsoft.com/office/drawing/2014/main" id="{566497DD-9D39-491D-060A-3CCD6569C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00100"/>
            <a:ext cx="79248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49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29493-40FC-B2BA-D9A0-C26E8355F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818B463C-609B-B6D1-7282-67A0036AEE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004"/>
            <a:ext cx="9144000" cy="789095"/>
          </a:xfrm>
        </p:spPr>
        <p:txBody>
          <a:bodyPr/>
          <a:lstStyle/>
          <a:p>
            <a:pPr algn="ctr"/>
            <a:r>
              <a:rPr lang="en-US" altLang="en-US" sz="3600" b="1" dirty="0">
                <a:solidFill>
                  <a:srgbClr val="FFFF00"/>
                </a:solidFill>
                <a:effectLst/>
              </a:rPr>
              <a:t>Landscape of meta parameters</a:t>
            </a:r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129E8081-5134-E30F-33B0-2A26EDD5546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7908AD-8E4A-D290-7B5C-EC730C358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96" y="-27383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732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2BE88948-77F6-AE4F-8EDD-EB0FCBC609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005"/>
            <a:ext cx="9144000" cy="648072"/>
          </a:xfrm>
        </p:spPr>
        <p:txBody>
          <a:bodyPr/>
          <a:lstStyle/>
          <a:p>
            <a:pPr algn="ctr"/>
            <a:r>
              <a:rPr lang="hu-HU" altLang="en-US" sz="2800" b="1" dirty="0">
                <a:solidFill>
                  <a:srgbClr val="FFFF00"/>
                </a:solidFill>
                <a:effectLst/>
              </a:rPr>
              <a:t>A</a:t>
            </a:r>
            <a:r>
              <a:rPr lang="en-US" altLang="en-US" sz="2800" b="1" dirty="0">
                <a:solidFill>
                  <a:srgbClr val="FFFF00"/>
                </a:solidFill>
                <a:effectLst/>
              </a:rPr>
              <a:t> dumb algorithm with lots of data beats a clever one</a:t>
            </a:r>
            <a:r>
              <a:rPr lang="hu-HU" altLang="en-US" sz="2800" b="1" dirty="0">
                <a:solidFill>
                  <a:srgbClr val="FFFF00"/>
                </a:solidFill>
                <a:effectLst/>
              </a:rPr>
              <a:t>:</a:t>
            </a:r>
            <a:endParaRPr lang="en-US" altLang="en-US" sz="2800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14EB6B42-686E-5D75-B117-8631B9F42B3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54E2D9-BDE5-4B1F-B1F2-A3C1D0C47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764704"/>
            <a:ext cx="9108504" cy="60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1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2BE88948-77F6-AE4F-8EDD-EB0FCBC609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FF00"/>
                </a:solidFill>
                <a:effectLst/>
              </a:rPr>
              <a:t>William of Ockham—Occam’s razor</a:t>
            </a:r>
          </a:p>
        </p:txBody>
      </p:sp>
      <p:sp>
        <p:nvSpPr>
          <p:cNvPr id="56323" name="Tartalom helye 2">
            <a:extLst>
              <a:ext uri="{FF2B5EF4-FFF2-40B4-BE49-F238E27FC236}">
                <a16:creationId xmlns:a16="http://schemas.microsoft.com/office/drawing/2014/main" id="{7DDDFFF6-7C2D-3E37-3C90-81346F800B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876425"/>
            <a:ext cx="9144000" cy="4876800"/>
          </a:xfrm>
        </p:spPr>
        <p:txBody>
          <a:bodyPr/>
          <a:lstStyle/>
          <a:p>
            <a:r>
              <a:rPr lang="en-US" altLang="en-US" sz="2600" dirty="0"/>
              <a:t>"We may assume the </a:t>
            </a:r>
            <a:r>
              <a:rPr lang="en-US" altLang="en-US" sz="2600" dirty="0">
                <a:solidFill>
                  <a:srgbClr val="FFFF00"/>
                </a:solidFill>
              </a:rPr>
              <a:t>superiority</a:t>
            </a:r>
            <a:r>
              <a:rPr lang="en-US" altLang="en-US" sz="2600" dirty="0"/>
              <a:t> </a:t>
            </a:r>
            <a:r>
              <a:rPr lang="en-US" altLang="en-US" sz="2600" i="1" dirty="0"/>
              <a:t>ceteris paribus </a:t>
            </a:r>
            <a:r>
              <a:rPr lang="en-US" altLang="en-US" sz="2600" dirty="0"/>
              <a:t>[other things being equal] of the demonstration which derives from </a:t>
            </a:r>
            <a:r>
              <a:rPr lang="en-US" altLang="en-US" sz="2600" dirty="0">
                <a:solidFill>
                  <a:srgbClr val="FFFF00"/>
                </a:solidFill>
              </a:rPr>
              <a:t>fewer postulates </a:t>
            </a:r>
            <a:r>
              <a:rPr lang="en-US" altLang="en-US" sz="2600" dirty="0"/>
              <a:t>or hypotheses." </a:t>
            </a:r>
            <a:endParaRPr lang="hu-HU" altLang="en-US" sz="2600" dirty="0"/>
          </a:p>
          <a:p>
            <a:pPr marL="0" indent="0" algn="r">
              <a:buNone/>
            </a:pPr>
            <a:r>
              <a:rPr lang="hu-HU" altLang="en-US" sz="2600" dirty="0" err="1"/>
              <a:t>Aristoteles</a:t>
            </a:r>
            <a:endParaRPr lang="hu-HU" altLang="en-US" sz="2600" dirty="0"/>
          </a:p>
          <a:p>
            <a:r>
              <a:rPr lang="en-US" altLang="en-US" sz="2600" dirty="0"/>
              <a:t>"We consider it a good principle to explain the phenomena by </a:t>
            </a:r>
            <a:r>
              <a:rPr lang="en-US" altLang="en-US" sz="2600" dirty="0">
                <a:solidFill>
                  <a:srgbClr val="FFFF00"/>
                </a:solidFill>
              </a:rPr>
              <a:t>the simplest hypothesis </a:t>
            </a:r>
            <a:r>
              <a:rPr lang="en-US" altLang="en-US" sz="2600" dirty="0"/>
              <a:t>possible."</a:t>
            </a:r>
            <a:endParaRPr lang="hu-HU" altLang="en-US" sz="2600" dirty="0"/>
          </a:p>
          <a:p>
            <a:pPr marL="0" indent="0" algn="r">
              <a:buNone/>
            </a:pPr>
            <a:r>
              <a:rPr lang="hu-HU" altLang="en-US" sz="2600" dirty="0" err="1"/>
              <a:t>Ptolemaeos</a:t>
            </a:r>
            <a:endParaRPr lang="hu-HU" altLang="en-US" sz="2600" dirty="0"/>
          </a:p>
          <a:p>
            <a:r>
              <a:rPr lang="en-US" altLang="en-US" sz="2600" dirty="0"/>
              <a:t> Occam's razor</a:t>
            </a:r>
            <a:r>
              <a:rPr lang="hu-HU" altLang="en-US" sz="2600" dirty="0"/>
              <a:t>: </a:t>
            </a:r>
            <a:r>
              <a:rPr lang="hu-HU" altLang="en-US" sz="2600" i="1" dirty="0"/>
              <a:t>i.e</a:t>
            </a:r>
            <a:r>
              <a:rPr lang="hu-HU" altLang="en-US" sz="2600" dirty="0"/>
              <a:t>., </a:t>
            </a:r>
            <a:r>
              <a:rPr lang="en-US" altLang="en-US" sz="2600" dirty="0"/>
              <a:t>distinguishing between two hypotheses either by "</a:t>
            </a:r>
            <a:r>
              <a:rPr lang="en-US" altLang="en-US" sz="2600" dirty="0">
                <a:solidFill>
                  <a:srgbClr val="FFFF00"/>
                </a:solidFill>
              </a:rPr>
              <a:t>shaving away</a:t>
            </a:r>
            <a:r>
              <a:rPr lang="en-US" altLang="en-US" sz="2600" dirty="0"/>
              <a:t>" </a:t>
            </a:r>
            <a:r>
              <a:rPr lang="en-US" altLang="en-US" sz="2600" dirty="0">
                <a:solidFill>
                  <a:srgbClr val="FFFF00"/>
                </a:solidFill>
              </a:rPr>
              <a:t>unnecessary assumptions</a:t>
            </a:r>
            <a:r>
              <a:rPr lang="en-US" altLang="en-US" sz="2600" dirty="0"/>
              <a:t> or cutting apart two similar conclusions. </a:t>
            </a:r>
            <a:endParaRPr lang="hu-HU" altLang="en-US" sz="2600" dirty="0"/>
          </a:p>
          <a:p>
            <a:r>
              <a:rPr lang="en-US" altLang="en-US" sz="2600" dirty="0"/>
              <a:t>"</a:t>
            </a:r>
            <a:r>
              <a:rPr lang="en-US" altLang="en-US" sz="2600" dirty="0">
                <a:solidFill>
                  <a:srgbClr val="FFFF00"/>
                </a:solidFill>
              </a:rPr>
              <a:t>Entities must not be multiplied beyond necessity</a:t>
            </a:r>
            <a:r>
              <a:rPr lang="hu-HU" altLang="en-US" sz="2600" dirty="0">
                <a:solidFill>
                  <a:srgbClr val="FFFF00"/>
                </a:solidFill>
              </a:rPr>
              <a:t>.</a:t>
            </a:r>
            <a:r>
              <a:rPr lang="en-US" altLang="en-US" sz="2600" dirty="0"/>
              <a:t>"</a:t>
            </a:r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14EB6B42-686E-5D75-B117-8631B9F42B3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04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190C5-AD81-9F96-021F-FC9B2352B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5624"/>
          </a:xfrm>
        </p:spPr>
        <p:txBody>
          <a:bodyPr/>
          <a:lstStyle/>
          <a:p>
            <a:r>
              <a:rPr lang="en-US" sz="4000" b="1" dirty="0">
                <a:solidFill>
                  <a:srgbClr val="FFFF00"/>
                </a:solidFill>
                <a:effectLst/>
              </a:rPr>
              <a:t>Comparison of PLS and Random Forest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A5A98-E0D3-0CBD-02A8-131AD7652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63706B6-14EF-36E5-A8B9-B52A9FF43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52736"/>
            <a:ext cx="9094827" cy="5544615"/>
          </a:xfrm>
        </p:spPr>
      </p:pic>
    </p:spTree>
    <p:extLst>
      <p:ext uri="{BB962C8B-B14F-4D97-AF65-F5344CB8AC3E}">
        <p14:creationId xmlns:p14="http://schemas.microsoft.com/office/powerpoint/2010/main" val="42255928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BB573-11D3-DA95-1685-D9AC3C780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04A5EA31-208C-170D-2EDF-FD6668C315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005"/>
            <a:ext cx="9144000" cy="648072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FF00"/>
                </a:solidFill>
                <a:effectLst/>
              </a:rPr>
              <a:t>Decision trees ensembles</a:t>
            </a:r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C81FE9B7-4B2D-1D53-F688-F04293F4CB4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1B71A-BA11-C6F9-E99E-D5E65825C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" y="764704"/>
            <a:ext cx="9144000" cy="6082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C1C9F-97BD-CD9F-AF05-662382C6D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4600253"/>
            <a:ext cx="1105626" cy="2246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ADD600-2961-913F-9038-DEB142105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620" y="2629482"/>
            <a:ext cx="1512168" cy="159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0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E268D-C809-CBE2-E5CA-74072DB46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E76526C8-486A-6FCA-7BF6-8EAE4B283A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005"/>
            <a:ext cx="9144000" cy="648072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FF00"/>
                </a:solidFill>
                <a:effectLst/>
              </a:rPr>
              <a:t>Bagging or boosting?</a:t>
            </a:r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0446A6AF-209F-1E05-161D-5DC24F4AB93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4DAB6F-ACD2-9A31-EDCE-5E9E6889A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551"/>
            <a:ext cx="9208153" cy="58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920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2BE88948-77F6-AE4F-8EDD-EB0FCBC609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005"/>
            <a:ext cx="9144000" cy="648072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FF00"/>
                </a:solidFill>
                <a:effectLst/>
              </a:rPr>
              <a:t>Bagging or boosting? —</a:t>
            </a:r>
            <a:r>
              <a:rPr lang="hu-HU" altLang="en-US" b="1" dirty="0">
                <a:solidFill>
                  <a:srgbClr val="FFFF00"/>
                </a:solidFill>
                <a:effectLst/>
              </a:rPr>
              <a:t>AI</a:t>
            </a:r>
            <a:endParaRPr lang="en-US" altLang="en-US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14EB6B42-686E-5D75-B117-8631B9F42B3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pic>
        <p:nvPicPr>
          <p:cNvPr id="3" name="Picture 2" descr="A diagram of machine learning&#10;&#10;Description automatically generated">
            <a:extLst>
              <a:ext uri="{FF2B5EF4-FFF2-40B4-BE49-F238E27FC236}">
                <a16:creationId xmlns:a16="http://schemas.microsoft.com/office/drawing/2014/main" id="{623C28CA-1D27-3E3C-588C-7A5DD7AB5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292"/>
            <a:ext cx="9144000" cy="58321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AB7741-3C83-DEDE-DC53-124968779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831985"/>
            <a:ext cx="792386" cy="805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1D1A6A-D736-C536-3CBD-36CD4532B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952365"/>
            <a:ext cx="792386" cy="805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BEB3A6-B456-EA54-A395-2BAD48445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6080946"/>
            <a:ext cx="792549" cy="810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6205E8-446E-959D-A70C-8D2025120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368" y="2613887"/>
            <a:ext cx="792549" cy="810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89DD50-C63B-0C7F-CD83-71C926B02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28" y="1052736"/>
            <a:ext cx="792386" cy="838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AAD856-39D2-1FE3-A50D-EAEE2DEFD9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134" y="2556254"/>
            <a:ext cx="792549" cy="835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EBBCDC-C243-DB60-9C90-5DCEDEEE3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28" y="2708920"/>
            <a:ext cx="792549" cy="835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43B1B8-71CE-2987-B500-18A7C6EC4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9611" y="4943169"/>
            <a:ext cx="792549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2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>
            <a:extLst>
              <a:ext uri="{FF2B5EF4-FFF2-40B4-BE49-F238E27FC236}">
                <a16:creationId xmlns:a16="http://schemas.microsoft.com/office/drawing/2014/main" id="{2BE88948-77F6-AE4F-8EDD-EB0FCBC609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005"/>
            <a:ext cx="9144000" cy="648072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FF00"/>
                </a:solidFill>
                <a:effectLst/>
              </a:rPr>
              <a:t>Classification task: elephant or tiger?</a:t>
            </a:r>
          </a:p>
        </p:txBody>
      </p:sp>
      <p:sp>
        <p:nvSpPr>
          <p:cNvPr id="56324" name="Dátum helye 3">
            <a:extLst>
              <a:ext uri="{FF2B5EF4-FFF2-40B4-BE49-F238E27FC236}">
                <a16:creationId xmlns:a16="http://schemas.microsoft.com/office/drawing/2014/main" id="{14EB6B42-686E-5D75-B117-8631B9F42B3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C37FC3-B405-4BE1-1E34-119067551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704"/>
            <a:ext cx="9155954" cy="3528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606353-2C6C-6CD4-376A-CB400B112C07}"/>
              </a:ext>
            </a:extLst>
          </p:cNvPr>
          <p:cNvSpPr txBox="1"/>
          <p:nvPr/>
        </p:nvSpPr>
        <p:spPr>
          <a:xfrm>
            <a:off x="1547664" y="4420758"/>
            <a:ext cx="5904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u="none" strike="noStrike" baseline="0" dirty="0">
                <a:latin typeface="Times New Roman" panose="02020603050405020304" pitchFamily="18" charset="0"/>
              </a:rPr>
              <a:t>Jason Weston</a:t>
            </a:r>
            <a:r>
              <a:rPr lang="hu-HU" sz="3200" b="1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hu-HU" b="1" dirty="0"/>
              <a:t>P</a:t>
            </a:r>
            <a:r>
              <a:rPr lang="hu-HU" sz="3200" b="1" i="0" u="none" strike="noStrike" baseline="0" dirty="0">
                <a:latin typeface="Times New Roman" panose="02020603050405020304" pitchFamily="18" charset="0"/>
              </a:rPr>
              <a:t>rinceton USA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284AE9-173F-7BED-ED46-72B39012D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597" y="-23771"/>
            <a:ext cx="5472608" cy="511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1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EBEBE-5CD9-8E07-D133-08423AEBE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C8C514E-466B-8D14-1055-A6B0E06361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altLang="en-US" sz="4000" b="1" dirty="0">
                <a:solidFill>
                  <a:srgbClr val="FFFF00"/>
                </a:solidFill>
                <a:effectLst/>
              </a:rPr>
              <a:t>From statistics to data science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C38B158-C831-0991-F838-044741174D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1032" y="1854672"/>
            <a:ext cx="8712968" cy="4968552"/>
          </a:xfrm>
        </p:spPr>
        <p:txBody>
          <a:bodyPr/>
          <a:lstStyle/>
          <a:p>
            <a:r>
              <a:rPr lang="en-US" dirty="0"/>
              <a:t>Classic statistic (univariate, H0: yes or no)</a:t>
            </a:r>
            <a:endParaRPr lang="en-US" altLang="en-US" dirty="0"/>
          </a:p>
          <a:p>
            <a:r>
              <a:rPr lang="en-US" altLang="en-US" dirty="0"/>
              <a:t>Multivariate, chemometrics, landscape</a:t>
            </a:r>
          </a:p>
          <a:p>
            <a:pPr marL="0" indent="0">
              <a:buNone/>
            </a:pPr>
            <a:r>
              <a:rPr lang="en-US" altLang="en-US" dirty="0"/>
              <a:t>	MLR, PLSR, PCR, ridge (1), lasso (1), 	elastic net (2)</a:t>
            </a:r>
          </a:p>
          <a:p>
            <a:r>
              <a:rPr lang="en-US" altLang="en-US" dirty="0"/>
              <a:t>Machine learning: more regularization parameters: SVM, RF, GBT, ANN, </a:t>
            </a:r>
            <a:r>
              <a:rPr lang="en-US" altLang="en-US" i="1" dirty="0" err="1"/>
              <a:t>etc</a:t>
            </a:r>
            <a:r>
              <a:rPr lang="hu-HU" altLang="en-US" dirty="0"/>
              <a:t>.</a:t>
            </a:r>
            <a:r>
              <a:rPr lang="en-US" altLang="en-US" dirty="0"/>
              <a:t>  (Dimension enhancing)</a:t>
            </a:r>
          </a:p>
          <a:p>
            <a:r>
              <a:rPr lang="en-US" altLang="en-US" dirty="0"/>
              <a:t>Deep learning, Convolutional NN, big data, AI, Generative AI, AGI, narrow AI…</a:t>
            </a:r>
            <a:endParaRPr lang="en-US" altLang="en-US" sz="2800" dirty="0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47BA6107-E4BC-1DB1-3439-80D9BCC77846}"/>
              </a:ext>
            </a:extLst>
          </p:cNvPr>
          <p:cNvSpPr/>
          <p:nvPr/>
        </p:nvSpPr>
        <p:spPr bwMode="auto">
          <a:xfrm>
            <a:off x="232355" y="1772816"/>
            <a:ext cx="288032" cy="4680520"/>
          </a:xfrm>
          <a:prstGeom prst="downArrow">
            <a:avLst/>
          </a:prstGeom>
          <a:solidFill>
            <a:srgbClr val="FFFF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21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7C199-CB56-BDC3-6B93-35DEE1DB0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B0C5DC82-62DB-B074-2146-9578F63E1E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altLang="en-US" sz="4000" b="1" dirty="0">
                <a:solidFill>
                  <a:srgbClr val="FFFF00"/>
                </a:solidFill>
                <a:effectLst/>
              </a:rPr>
              <a:t>Lack of validation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EC55167-7E98-8A22-3FF6-DC3D344ADA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1243" y="1889448"/>
            <a:ext cx="8712968" cy="4968552"/>
          </a:xfrm>
        </p:spPr>
        <p:txBody>
          <a:bodyPr/>
          <a:lstStyle/>
          <a:p>
            <a:r>
              <a:rPr lang="en-US" dirty="0"/>
              <a:t>Validation is </a:t>
            </a:r>
            <a:r>
              <a:rPr lang="en-US" dirty="0">
                <a:solidFill>
                  <a:srgbClr val="FFFF00"/>
                </a:solidFill>
              </a:rPr>
              <a:t>impossible</a:t>
            </a:r>
            <a:r>
              <a:rPr lang="en-US" dirty="0"/>
              <a:t>; terrorist-, and accident prediction, </a:t>
            </a:r>
            <a:r>
              <a:rPr lang="en-US" i="1" dirty="0"/>
              <a:t>etc</a:t>
            </a:r>
            <a:r>
              <a:rPr lang="en-US" dirty="0"/>
              <a:t>.</a:t>
            </a:r>
            <a:endParaRPr lang="en-US" altLang="en-US" dirty="0"/>
          </a:p>
          <a:p>
            <a:r>
              <a:rPr lang="en-US" altLang="en-US" dirty="0"/>
              <a:t>Face-, speech recognition, image analysis, car plates, cancer tissue</a:t>
            </a:r>
          </a:p>
          <a:p>
            <a:r>
              <a:rPr lang="en-US" altLang="en-US" dirty="0"/>
              <a:t>Description</a:t>
            </a:r>
            <a:r>
              <a:rPr lang="hu-HU" altLang="en-US" dirty="0"/>
              <a:t> </a:t>
            </a:r>
            <a:r>
              <a:rPr lang="en-US" altLang="en-US" dirty="0">
                <a:solidFill>
                  <a:srgbClr val="7BFD23"/>
                </a:solidFill>
                <a:sym typeface="Wingdings 2" panose="05020102010507070707" pitchFamily="18" charset="2"/>
              </a:rPr>
              <a:t></a:t>
            </a:r>
            <a:r>
              <a:rPr lang="en-US" altLang="en-US" dirty="0"/>
              <a:t>—prediction</a:t>
            </a:r>
            <a:r>
              <a:rPr lang="hu-HU" altLang="en-US" dirty="0"/>
              <a:t> </a:t>
            </a:r>
            <a:r>
              <a:rPr lang="hu-HU" altLang="en-US" dirty="0">
                <a:solidFill>
                  <a:srgbClr val="FF5050"/>
                </a:solidFill>
                <a:sym typeface="Wingdings 2" panose="05020102010507070707" pitchFamily="18" charset="2"/>
              </a:rPr>
              <a:t></a:t>
            </a:r>
            <a:r>
              <a:rPr lang="en-US" altLang="en-US" dirty="0"/>
              <a:t>; </a:t>
            </a:r>
            <a:r>
              <a:rPr lang="hu-HU" altLang="en-US" dirty="0"/>
              <a:t>	(</a:t>
            </a:r>
            <a:r>
              <a:rPr lang="en-US" altLang="en-US" dirty="0"/>
              <a:t>interpolation—extrapolation</a:t>
            </a:r>
            <a:r>
              <a:rPr lang="hu-HU" altLang="en-US" dirty="0"/>
              <a:t>)</a:t>
            </a:r>
            <a:endParaRPr lang="en-US" altLang="en-US" sz="2800" dirty="0"/>
          </a:p>
          <a:p>
            <a:r>
              <a:rPr lang="en-US" altLang="en-US" dirty="0"/>
              <a:t>Rigorous validation (randomization test, leave-many-out, </a:t>
            </a:r>
            <a:r>
              <a:rPr lang="en-US" altLang="en-US" i="1" dirty="0"/>
              <a:t>k</a:t>
            </a:r>
            <a:r>
              <a:rPr lang="en-US" altLang="en-US" dirty="0"/>
              <a:t>-folds (5-10),</a:t>
            </a:r>
            <a:r>
              <a:rPr lang="hu-HU" altLang="en-US" dirty="0"/>
              <a:t> </a:t>
            </a:r>
            <a:r>
              <a:rPr lang="en-US" altLang="en-US" dirty="0"/>
              <a:t>leave-one-out, bootstrap with return, 70-30%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603528-47A9-5FD2-06E4-F1B80E941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2" y="2889628"/>
            <a:ext cx="1054413" cy="107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088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2">
            <a:extLst>
              <a:ext uri="{FF2B5EF4-FFF2-40B4-BE49-F238E27FC236}">
                <a16:creationId xmlns:a16="http://schemas.microsoft.com/office/drawing/2014/main" id="{5CF1D3F4-3842-472E-A0DA-8B1A18BA41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1143000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rgbClr val="FFFF00"/>
                </a:solidFill>
                <a:effectLst/>
              </a:rPr>
              <a:t>Acknowledgement</a:t>
            </a:r>
          </a:p>
        </p:txBody>
      </p:sp>
      <p:sp>
        <p:nvSpPr>
          <p:cNvPr id="28675" name="Content Placeholder 3">
            <a:extLst>
              <a:ext uri="{FF2B5EF4-FFF2-40B4-BE49-F238E27FC236}">
                <a16:creationId xmlns:a16="http://schemas.microsoft.com/office/drawing/2014/main" id="{D6C124B5-185C-458F-99C5-4797FD06D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100" y="1914609"/>
            <a:ext cx="9144000" cy="273852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u-HU" altLang="en-US" sz="4000" dirty="0"/>
              <a:t> </a:t>
            </a:r>
            <a:r>
              <a:rPr lang="en-US" altLang="en-US" sz="4000" dirty="0"/>
              <a:t>Many thanks for your kind attention!</a:t>
            </a:r>
            <a:endParaRPr lang="hu-HU" altLang="en-US" sz="4000" dirty="0"/>
          </a:p>
          <a:p>
            <a:pPr marL="0" indent="0" algn="ctr">
              <a:buNone/>
              <a:defRPr/>
            </a:pPr>
            <a:endParaRPr lang="hu-HU" altLang="en-US" sz="1600" dirty="0"/>
          </a:p>
          <a:p>
            <a:pPr marL="0" indent="0" algn="ctr">
              <a:buNone/>
              <a:defRPr/>
            </a:pPr>
            <a:r>
              <a:rPr lang="en-US" altLang="en-US" dirty="0"/>
              <a:t>Anita </a:t>
            </a:r>
            <a:r>
              <a:rPr lang="en-US" altLang="en-US" dirty="0" err="1"/>
              <a:t>Rácz</a:t>
            </a:r>
            <a:r>
              <a:rPr lang="en-US" altLang="en-US" dirty="0"/>
              <a:t>, for drawing some figures</a:t>
            </a:r>
            <a:r>
              <a:rPr lang="hu-HU" altLang="en-US" dirty="0"/>
              <a:t>.</a:t>
            </a:r>
          </a:p>
          <a:p>
            <a:pPr marL="0" indent="0" algn="ctr">
              <a:buNone/>
              <a:defRPr/>
            </a:pPr>
            <a:r>
              <a:rPr lang="en-US" altLang="en-US" dirty="0"/>
              <a:t>Daru János (ELTE), </a:t>
            </a:r>
            <a:r>
              <a:rPr lang="en-US" altLang="en-US" dirty="0" err="1"/>
              <a:t>Paragi</a:t>
            </a:r>
            <a:r>
              <a:rPr lang="en-US" altLang="en-US" dirty="0"/>
              <a:t> </a:t>
            </a:r>
            <a:r>
              <a:rPr lang="en-US" altLang="en-US" dirty="0" err="1"/>
              <a:t>Gábor</a:t>
            </a:r>
            <a:r>
              <a:rPr lang="en-US" altLang="en-US" dirty="0"/>
              <a:t> (PTE, SZTE),</a:t>
            </a:r>
          </a:p>
          <a:p>
            <a:pPr marL="0" indent="0" algn="ctr">
              <a:buNone/>
              <a:defRPr/>
            </a:pPr>
            <a:r>
              <a:rPr lang="en-US" altLang="en-US" dirty="0" err="1"/>
              <a:t>Tóth</a:t>
            </a:r>
            <a:r>
              <a:rPr lang="en-US" altLang="en-US" dirty="0"/>
              <a:t> Gergely (ELTE)</a:t>
            </a:r>
          </a:p>
          <a:p>
            <a:pPr marL="0" indent="0" algn="ctr">
              <a:buNone/>
              <a:defRPr/>
            </a:pPr>
            <a:endParaRPr lang="en-US" altLang="en-US" dirty="0"/>
          </a:p>
          <a:p>
            <a:pPr marL="0" indent="0">
              <a:buNone/>
              <a:defRPr/>
            </a:pPr>
            <a:endParaRPr lang="hu-HU" altLang="en-US" sz="4000" dirty="0"/>
          </a:p>
          <a:p>
            <a:pPr marL="0" indent="0">
              <a:buNone/>
              <a:defRPr/>
            </a:pPr>
            <a:endParaRPr lang="hu-HU" altLang="en-US" sz="4000" dirty="0"/>
          </a:p>
          <a:p>
            <a:pPr marL="0" indent="0">
              <a:buNone/>
              <a:defRPr/>
            </a:pPr>
            <a:r>
              <a:rPr lang="hu-HU" altLang="en-US" dirty="0"/>
              <a:t>				</a:t>
            </a:r>
            <a:endParaRPr lang="en-US" alt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1B68DB-8580-4FCD-A63D-336A19AE3458}"/>
              </a:ext>
            </a:extLst>
          </p:cNvPr>
          <p:cNvSpPr txBox="1"/>
          <p:nvPr/>
        </p:nvSpPr>
        <p:spPr>
          <a:xfrm>
            <a:off x="-17100" y="5013176"/>
            <a:ext cx="91101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en-US" altLang="en-US" sz="2400" b="1" dirty="0">
                <a:latin typeface="+mn-lt"/>
                <a:cs typeface="Arial" charset="0"/>
              </a:rPr>
              <a:t>This work was supported by the Ministry of Innovation and Technology of Hungary</a:t>
            </a:r>
            <a:r>
              <a:rPr lang="hu-HU" altLang="en-US" sz="2400" b="1" dirty="0">
                <a:latin typeface="+mn-lt"/>
                <a:cs typeface="Arial" charset="0"/>
              </a:rPr>
              <a:t> </a:t>
            </a:r>
            <a:r>
              <a:rPr lang="en-US" altLang="en-US" sz="2400" b="1" dirty="0">
                <a:latin typeface="+mn-lt"/>
                <a:cs typeface="Arial" charset="0"/>
              </a:rPr>
              <a:t>from the National Research, Development and Innovation Fund, financed under the K type funding</a:t>
            </a:r>
            <a:r>
              <a:rPr lang="hu-HU" altLang="en-US" sz="2400" b="1" dirty="0">
                <a:latin typeface="+mn-lt"/>
                <a:cs typeface="Arial" charset="0"/>
              </a:rPr>
              <a:t> </a:t>
            </a:r>
            <a:r>
              <a:rPr lang="en-US" altLang="en-US" sz="2400" b="1" dirty="0">
                <a:latin typeface="+mn-lt"/>
                <a:cs typeface="Arial" charset="0"/>
              </a:rPr>
              <a:t>scheme</a:t>
            </a:r>
            <a:r>
              <a:rPr lang="hu-HU" altLang="en-US" sz="2400" b="1" dirty="0">
                <a:latin typeface="+mn-lt"/>
                <a:cs typeface="Arial" charset="0"/>
              </a:rPr>
              <a:t>. 	</a:t>
            </a:r>
            <a:r>
              <a:rPr lang="en-US" altLang="en-US" sz="2400" b="1" dirty="0">
                <a:latin typeface="+mn-lt"/>
                <a:cs typeface="Arial" charset="0"/>
              </a:rPr>
              <a:t>(</a:t>
            </a:r>
            <a:r>
              <a:rPr lang="en-US" altLang="en-US" sz="2400" b="1" dirty="0">
                <a:solidFill>
                  <a:srgbClr val="FFFF00"/>
                </a:solidFill>
                <a:latin typeface="+mn-lt"/>
                <a:cs typeface="Arial" charset="0"/>
              </a:rPr>
              <a:t>OTKA</a:t>
            </a:r>
            <a:r>
              <a:rPr lang="en-US" altLang="en-US" sz="2400" b="1" dirty="0">
                <a:latin typeface="+mn-lt"/>
                <a:cs typeface="Arial" charset="0"/>
              </a:rPr>
              <a:t> </a:t>
            </a:r>
            <a:r>
              <a:rPr lang="en-US" altLang="en-US" sz="2400" b="1" dirty="0">
                <a:solidFill>
                  <a:srgbClr val="FFFF00"/>
                </a:solidFill>
                <a:latin typeface="+mn-lt"/>
                <a:cs typeface="Arial" charset="0"/>
              </a:rPr>
              <a:t>K 134260</a:t>
            </a:r>
            <a:r>
              <a:rPr lang="en-US" altLang="en-US" sz="2400" b="1" dirty="0">
                <a:latin typeface="+mn-lt"/>
                <a:cs typeface="Arial" charset="0"/>
              </a:rPr>
              <a:t>).</a:t>
            </a:r>
            <a:endParaRPr lang="hu-HU" altLang="en-US" sz="2400" b="1" dirty="0">
              <a:latin typeface="+mn-lt"/>
              <a:cs typeface="Arial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39AD1-3B7D-C4D8-EC3D-60411D2A6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átum helye 3">
            <a:extLst>
              <a:ext uri="{FF2B5EF4-FFF2-40B4-BE49-F238E27FC236}">
                <a16:creationId xmlns:a16="http://schemas.microsoft.com/office/drawing/2014/main" id="{D7F5B9CD-0CBE-21D9-26A2-82F269378A9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6D590E71-8000-A39E-85B0-41338F006F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4000" cy="1430537"/>
          </a:xfrm>
        </p:spPr>
        <p:txBody>
          <a:bodyPr/>
          <a:lstStyle/>
          <a:p>
            <a:pPr algn="ctr"/>
            <a:r>
              <a:rPr lang="hu-HU" altLang="en-US" sz="2400" b="1" dirty="0">
                <a:solidFill>
                  <a:srgbClr val="FFFF00"/>
                </a:solidFill>
                <a:effectLst/>
              </a:rPr>
              <a:t>I</a:t>
            </a:r>
            <a:r>
              <a:rPr lang="en-US" altLang="en-US" sz="2400" b="1" dirty="0" err="1">
                <a:solidFill>
                  <a:srgbClr val="FFFF00"/>
                </a:solidFill>
                <a:effectLst/>
              </a:rPr>
              <a:t>ndustry</a:t>
            </a:r>
            <a:r>
              <a:rPr lang="en-US" altLang="en-US" sz="2400" b="1" dirty="0">
                <a:solidFill>
                  <a:srgbClr val="FFFF00"/>
                </a:solidFill>
                <a:effectLst/>
              </a:rPr>
              <a:t> 4.0</a:t>
            </a:r>
            <a:r>
              <a:rPr lang="hu-HU" altLang="en-US" sz="2400" b="1" dirty="0">
                <a:solidFill>
                  <a:srgbClr val="FFFF00"/>
                </a:solidFill>
                <a:effectLst/>
              </a:rPr>
              <a:t>:</a:t>
            </a:r>
            <a:r>
              <a:rPr lang="en-US" altLang="en-US" sz="2400" b="1" dirty="0">
                <a:solidFill>
                  <a:srgbClr val="FFFF00"/>
                </a:solidFill>
                <a:effectLst/>
              </a:rPr>
              <a:t> </a:t>
            </a:r>
            <a:r>
              <a:rPr lang="hu-HU" altLang="en-US" sz="2400" b="1" dirty="0">
                <a:solidFill>
                  <a:srgbClr val="FFFF00"/>
                </a:solidFill>
                <a:effectLst/>
              </a:rPr>
              <a:t>I</a:t>
            </a:r>
            <a:r>
              <a:rPr lang="en-US" altLang="en-US" sz="2400" b="1" dirty="0" err="1">
                <a:solidFill>
                  <a:srgbClr val="FFFF00"/>
                </a:solidFill>
                <a:effectLst/>
              </a:rPr>
              <a:t>nternet</a:t>
            </a:r>
            <a:r>
              <a:rPr lang="en-US" altLang="en-US" sz="2400" b="1" dirty="0">
                <a:solidFill>
                  <a:srgbClr val="FFFF00"/>
                </a:solidFill>
                <a:effectLst/>
              </a:rPr>
              <a:t> of Things (IoT),  artificial  intelligence  (AI),  robotics,  and  big  data  in  production </a:t>
            </a:r>
            <a:br>
              <a:rPr lang="en-US" altLang="en-US" sz="2400" b="1" dirty="0">
                <a:solidFill>
                  <a:srgbClr val="FFFF00"/>
                </a:solidFill>
                <a:effectLst/>
              </a:rPr>
            </a:br>
            <a:r>
              <a:rPr lang="hu-HU" altLang="en-US" sz="2400" b="1" dirty="0" err="1">
                <a:solidFill>
                  <a:srgbClr val="FFFF00"/>
                </a:solidFill>
                <a:effectLst/>
              </a:rPr>
              <a:t>Keywords</a:t>
            </a:r>
            <a:r>
              <a:rPr lang="hu-HU" altLang="en-US" sz="2400" b="1" dirty="0">
                <a:solidFill>
                  <a:srgbClr val="FFFF00"/>
                </a:solidFill>
                <a:effectLst/>
              </a:rPr>
              <a:t>: </a:t>
            </a:r>
            <a:r>
              <a:rPr lang="en-US" altLang="en-US" sz="2400" b="1" dirty="0">
                <a:solidFill>
                  <a:schemeClr val="tx1"/>
                </a:solidFill>
                <a:effectLst/>
              </a:rPr>
              <a:t>readiness, digital transformation, readiness assessment, and manufacturing companies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F4A47446-7C1B-E3B4-278B-50394EFDE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512" y="2060848"/>
            <a:ext cx="8686800" cy="372427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altLang="en-US" sz="2000" dirty="0"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000C89-C01E-7D6C-8585-8ED796615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56792"/>
            <a:ext cx="9144000" cy="5301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A962EE-DAE7-E1F2-2CC0-36FCECDAA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6792"/>
            <a:ext cx="9144000" cy="5553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5AAB8C-4BD9-F3EC-4178-5FBBE4976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19" y="1484785"/>
            <a:ext cx="9144000" cy="549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4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átum helye 3">
            <a:extLst>
              <a:ext uri="{FF2B5EF4-FFF2-40B4-BE49-F238E27FC236}">
                <a16:creationId xmlns:a16="http://schemas.microsoft.com/office/drawing/2014/main" id="{A0B053AF-3674-C869-4E26-C0105C7E319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D714996-733F-8028-AE19-E0B7196D70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549275"/>
            <a:ext cx="9144000" cy="1079500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effectLst/>
              </a:rPr>
              <a:t>Chemometric Approach</a:t>
            </a:r>
            <a:r>
              <a:rPr lang="hu-HU" altLang="en-US" b="1" dirty="0">
                <a:solidFill>
                  <a:schemeClr val="tx1"/>
                </a:solidFill>
                <a:effectLst/>
              </a:rPr>
              <a:t>;</a:t>
            </a:r>
            <a:r>
              <a:rPr lang="en-US" altLang="en-US" b="1" dirty="0">
                <a:solidFill>
                  <a:schemeClr val="tx1"/>
                </a:solidFill>
                <a:effectLst/>
              </a:rPr>
              <a:t> Definition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4624DAEB-466A-4281-8E69-89EA0F0139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512" y="2060848"/>
            <a:ext cx="8686800" cy="372427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4000" dirty="0">
                <a:latin typeface="Times New Roman" panose="02020603050405020304" pitchFamily="18" charset="0"/>
              </a:rPr>
              <a:t>“</a:t>
            </a:r>
            <a:r>
              <a:rPr lang="en-US" altLang="en-US" sz="3600" dirty="0">
                <a:latin typeface="Times New Roman" panose="02020603050405020304" pitchFamily="18" charset="0"/>
              </a:rPr>
              <a:t>The chemometrics is a chemical discipline that uses mathematical and statistical methods to </a:t>
            </a:r>
            <a:r>
              <a:rPr lang="en-US" altLang="en-US" sz="3600" dirty="0">
                <a:solidFill>
                  <a:srgbClr val="FFFF66"/>
                </a:solidFill>
                <a:latin typeface="Times New Roman" panose="02020603050405020304" pitchFamily="18" charset="0"/>
              </a:rPr>
              <a:t>design or select optimal procedures and experiments</a:t>
            </a:r>
            <a:r>
              <a:rPr lang="en-US" altLang="en-US" sz="3600" dirty="0">
                <a:latin typeface="Times New Roman" panose="02020603050405020304" pitchFamily="18" charset="0"/>
              </a:rPr>
              <a:t>, and to provide </a:t>
            </a:r>
            <a:r>
              <a:rPr lang="en-US" altLang="en-US" sz="3600" i="1" dirty="0">
                <a:latin typeface="Times New Roman" panose="02020603050405020304" pitchFamily="18" charset="0"/>
              </a:rPr>
              <a:t>maximum chemical information</a:t>
            </a:r>
            <a:r>
              <a:rPr lang="en-US" altLang="en-US" sz="3600" dirty="0">
                <a:latin typeface="Times New Roman" panose="02020603050405020304" pitchFamily="18" charset="0"/>
              </a:rPr>
              <a:t> by analyzing chemical data. 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38F21-0B9E-9023-9E65-5BF110B6B05D}"/>
              </a:ext>
            </a:extLst>
          </p:cNvPr>
          <p:cNvSpPr txBox="1"/>
          <p:nvPr/>
        </p:nvSpPr>
        <p:spPr>
          <a:xfrm>
            <a:off x="6084168" y="5816538"/>
            <a:ext cx="288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/>
              <a:t>1970-80 (!)</a:t>
            </a:r>
            <a:endParaRPr lang="en-US" sz="44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átum helye 3">
            <a:extLst>
              <a:ext uri="{FF2B5EF4-FFF2-40B4-BE49-F238E27FC236}">
                <a16:creationId xmlns:a16="http://schemas.microsoft.com/office/drawing/2014/main" id="{48CAA399-66AE-316F-CF68-5219F05C373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D1B16E15-B850-C01C-D9F1-484DA7B556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1913" y="549275"/>
            <a:ext cx="6910387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tx1"/>
                </a:solidFill>
                <a:effectLst/>
              </a:rPr>
              <a:t>Introduction of chemometrics</a:t>
            </a:r>
          </a:p>
        </p:txBody>
      </p:sp>
      <p:graphicFrame>
        <p:nvGraphicFramePr>
          <p:cNvPr id="19460" name="Object 3">
            <a:extLst>
              <a:ext uri="{FF2B5EF4-FFF2-40B4-BE49-F238E27FC236}">
                <a16:creationId xmlns:a16="http://schemas.microsoft.com/office/drawing/2014/main" id="{A91C4CAF-C8F6-D572-CBE2-8C8F46F8896C}"/>
              </a:ext>
            </a:extLst>
          </p:cNvPr>
          <p:cNvGraphicFramePr>
            <a:graphicFrameLocks noGrp="1" noChangeAspect="1"/>
          </p:cNvGraphicFramePr>
          <p:nvPr>
            <p:ph type="chart" idx="1"/>
          </p:nvPr>
        </p:nvGraphicFramePr>
        <p:xfrm>
          <a:off x="323850" y="1628775"/>
          <a:ext cx="8550275" cy="497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381847" imgH="1924319" progId="Paint.Picture">
                  <p:embed/>
                </p:oleObj>
              </mc:Choice>
              <mc:Fallback>
                <p:oleObj name="Bitmap Image" r:id="rId2" imgW="3381847" imgH="1924319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628775"/>
                        <a:ext cx="8550275" cy="4970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átum helye 3">
            <a:extLst>
              <a:ext uri="{FF2B5EF4-FFF2-40B4-BE49-F238E27FC236}">
                <a16:creationId xmlns:a16="http://schemas.microsoft.com/office/drawing/2014/main" id="{1B7CDF2F-772A-75BC-DFAA-62E127D18FF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D646F315-836D-2AEC-2E88-D3A0703A58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549275"/>
            <a:ext cx="8604250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tx1"/>
                </a:solidFill>
                <a:effectLst/>
              </a:rPr>
              <a:t>Advantages of Multivariate Approach</a:t>
            </a:r>
          </a:p>
        </p:txBody>
      </p:sp>
      <p:pic>
        <p:nvPicPr>
          <p:cNvPr id="25604" name="Picture 3">
            <a:extLst>
              <a:ext uri="{FF2B5EF4-FFF2-40B4-BE49-F238E27FC236}">
                <a16:creationId xmlns:a16="http://schemas.microsoft.com/office/drawing/2014/main" id="{68FEB709-3597-C890-DE58-641177B9DF80}"/>
              </a:ext>
            </a:extLst>
          </p:cNvPr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557338"/>
            <a:ext cx="7377112" cy="505618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átum helye 3">
            <a:extLst>
              <a:ext uri="{FF2B5EF4-FFF2-40B4-BE49-F238E27FC236}">
                <a16:creationId xmlns:a16="http://schemas.microsoft.com/office/drawing/2014/main" id="{D7719FEE-CCF2-9EAF-AB22-613528D4ECB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BB85925F-8477-A3AB-072E-73ED02E5A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43213" y="549275"/>
            <a:ext cx="3289300" cy="1054100"/>
          </a:xfrm>
        </p:spPr>
        <p:txBody>
          <a:bodyPr/>
          <a:lstStyle/>
          <a:p>
            <a:r>
              <a:rPr lang="en-US" altLang="en-US" b="1">
                <a:solidFill>
                  <a:schemeClr val="tx1"/>
                </a:solidFill>
                <a:effectLst/>
              </a:rPr>
              <a:t>Haiti Affair</a:t>
            </a:r>
          </a:p>
        </p:txBody>
      </p:sp>
      <p:graphicFrame>
        <p:nvGraphicFramePr>
          <p:cNvPr id="32772" name="Object 3">
            <a:extLst>
              <a:ext uri="{FF2B5EF4-FFF2-40B4-BE49-F238E27FC236}">
                <a16:creationId xmlns:a16="http://schemas.microsoft.com/office/drawing/2014/main" id="{A41CC96D-0D5B-56E8-7B86-FBA48BD80EE0}"/>
              </a:ext>
            </a:extLst>
          </p:cNvPr>
          <p:cNvGraphicFramePr>
            <a:graphicFrameLocks noGrp="1" noChangeAspect="1"/>
          </p:cNvGraphicFramePr>
          <p:nvPr>
            <p:ph type="chart" idx="1"/>
          </p:nvPr>
        </p:nvGraphicFramePr>
        <p:xfrm>
          <a:off x="0" y="1538288"/>
          <a:ext cx="9144000" cy="531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629796" imgH="2486372" progId="Paint.Picture">
                  <p:embed/>
                </p:oleObj>
              </mc:Choice>
              <mc:Fallback>
                <p:oleObj name="Bitmap Image" r:id="rId2" imgW="4629796" imgH="2486372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38288"/>
                        <a:ext cx="9144000" cy="5319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átum helye 2">
            <a:extLst>
              <a:ext uri="{FF2B5EF4-FFF2-40B4-BE49-F238E27FC236}">
                <a16:creationId xmlns:a16="http://schemas.microsoft.com/office/drawing/2014/main" id="{DB61C7F9-A6E7-0BA3-994D-ECF233D9938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0">
              <a:latin typeface="Times New Roman" panose="02020603050405020304" pitchFamily="18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48B92444-F0C0-03B5-3529-A97837456C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5334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tx1"/>
                </a:solidFill>
                <a:effectLst/>
              </a:rPr>
              <a:t>Principal Component Analysis</a:t>
            </a:r>
          </a:p>
        </p:txBody>
      </p:sp>
      <p:pic>
        <p:nvPicPr>
          <p:cNvPr id="33796" name="Picture 3" descr="glycer2">
            <a:extLst>
              <a:ext uri="{FF2B5EF4-FFF2-40B4-BE49-F238E27FC236}">
                <a16:creationId xmlns:a16="http://schemas.microsoft.com/office/drawing/2014/main" id="{50746949-35CD-83D9-832A-020DA80F9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40263</TotalTime>
  <Words>1268</Words>
  <Application>Microsoft Office PowerPoint</Application>
  <PresentationFormat>On-screen Show (4:3)</PresentationFormat>
  <Paragraphs>134</Paragraphs>
  <Slides>48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Symbol</vt:lpstr>
      <vt:lpstr>Times New Roman</vt:lpstr>
      <vt:lpstr>Wingdings</vt:lpstr>
      <vt:lpstr>Wingdings 2</vt:lpstr>
      <vt:lpstr>Default Design</vt:lpstr>
      <vt:lpstr>Bitmap Image</vt:lpstr>
      <vt:lpstr>Occam's razor AND machine learning:  i) the chemometric approach,  ii) two statistical cultures, and  iii) the lack of validation in machine learning</vt:lpstr>
      <vt:lpstr>William of Ockham—Occam’s razor</vt:lpstr>
      <vt:lpstr>William of Ockham</vt:lpstr>
      <vt:lpstr>William of Ockham—Occam’s razor</vt:lpstr>
      <vt:lpstr>Chemometric Approach; Definition</vt:lpstr>
      <vt:lpstr>Introduction of chemometrics</vt:lpstr>
      <vt:lpstr>Advantages of Multivariate Approach</vt:lpstr>
      <vt:lpstr>Haiti Affair</vt:lpstr>
      <vt:lpstr>Principal Component Analysis</vt:lpstr>
      <vt:lpstr>Hard and Soft Modeling</vt:lpstr>
      <vt:lpstr>PowerPoint Presentation</vt:lpstr>
      <vt:lpstr>PowerPoint Presentation</vt:lpstr>
      <vt:lpstr>Two Cultures</vt:lpstr>
      <vt:lpstr>Data model (stochastic model)</vt:lpstr>
      <vt:lpstr>Nate Silver, data scientist</vt:lpstr>
      <vt:lpstr>J. A. Witmer, Concept map</vt:lpstr>
      <vt:lpstr>Results of data modeling</vt:lpstr>
      <vt:lpstr>Algorithmic model</vt:lpstr>
      <vt:lpstr>Two Cultures</vt:lpstr>
      <vt:lpstr>Two Cultures</vt:lpstr>
      <vt:lpstr>Occam’s razor? Covid pandemic</vt:lpstr>
      <vt:lpstr>PowerPoint Presentation</vt:lpstr>
      <vt:lpstr>Spaghetti coding</vt:lpstr>
      <vt:lpstr>  Spaghetti coding</vt:lpstr>
      <vt:lpstr>Two Cultures</vt:lpstr>
      <vt:lpstr>Machine learning algorithms</vt:lpstr>
      <vt:lpstr>Jason Brownlee</vt:lpstr>
      <vt:lpstr>ML classifiers in colon cancer</vt:lpstr>
      <vt:lpstr>Bias-variance illustration (dart-throwing)</vt:lpstr>
      <vt:lpstr>Machine learning</vt:lpstr>
      <vt:lpstr>Machine learning</vt:lpstr>
      <vt:lpstr>Bias-variance trade-off</vt:lpstr>
      <vt:lpstr>Baron Munchausen pulled himself out of swamp. He grabs the straps of his boots and pulls himself loose</vt:lpstr>
      <vt:lpstr>Bias-variance trade-off (real)</vt:lpstr>
      <vt:lpstr>Classic machine learning techniques</vt:lpstr>
      <vt:lpstr>Comparison of machine learning classifiers</vt:lpstr>
      <vt:lpstr>Landscape of meta parameters</vt:lpstr>
      <vt:lpstr>Landscape of meta parameters</vt:lpstr>
      <vt:lpstr>A dumb algorithm with lots of data beats a clever one:</vt:lpstr>
      <vt:lpstr>Comparison of PLS and Random Forest</vt:lpstr>
      <vt:lpstr>Decision trees ensembles</vt:lpstr>
      <vt:lpstr>Bagging or boosting?</vt:lpstr>
      <vt:lpstr>Bagging or boosting? —AI</vt:lpstr>
      <vt:lpstr>Classification task: elephant or tiger?</vt:lpstr>
      <vt:lpstr>From statistics to data science</vt:lpstr>
      <vt:lpstr>Lack of validation</vt:lpstr>
      <vt:lpstr>Acknowledgement</vt:lpstr>
      <vt:lpstr>Industry 4.0: Internet of Things (IoT),  artificial  intelligence  (AI),  robotics,  and  big  data  in  production  Keywords: readiness, digital transformation, readiness assessment, and manufacturing companies</vt:lpstr>
    </vt:vector>
  </TitlesOfParts>
  <Company>MTA KKKI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alapprezentacio</dc:title>
  <dc:creator>Héberger Károly</dc:creator>
  <cp:lastModifiedBy>Karoly Heberger</cp:lastModifiedBy>
  <cp:revision>97</cp:revision>
  <dcterms:created xsi:type="dcterms:W3CDTF">2002-02-12T17:51:47Z</dcterms:created>
  <dcterms:modified xsi:type="dcterms:W3CDTF">2024-03-06T18:56:44Z</dcterms:modified>
</cp:coreProperties>
</file>