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28" r:id="rId3"/>
    <p:sldId id="303" r:id="rId4"/>
    <p:sldId id="319" r:id="rId5"/>
    <p:sldId id="317" r:id="rId6"/>
    <p:sldId id="329" r:id="rId7"/>
    <p:sldId id="320" r:id="rId8"/>
    <p:sldId id="321" r:id="rId9"/>
    <p:sldId id="322" r:id="rId10"/>
    <p:sldId id="323" r:id="rId11"/>
    <p:sldId id="324" r:id="rId12"/>
    <p:sldId id="331" r:id="rId13"/>
    <p:sldId id="326" r:id="rId14"/>
    <p:sldId id="327" r:id="rId15"/>
    <p:sldId id="33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vács Dániel" initials="KD" lastIdx="13" clrIdx="0">
    <p:extLst>
      <p:ext uri="{19B8F6BF-5375-455C-9EA6-DF929625EA0E}">
        <p15:presenceInfo xmlns:p15="http://schemas.microsoft.com/office/powerpoint/2012/main" userId="Kovács Dá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58" autoAdjust="0"/>
    <p:restoredTop sz="94660"/>
  </p:normalViewPr>
  <p:slideViewPr>
    <p:cSldViewPr snapToGrid="0">
      <p:cViewPr>
        <p:scale>
          <a:sx n="100" d="100"/>
          <a:sy n="100" d="100"/>
        </p:scale>
        <p:origin x="34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A8B7-ADD4-4057-B6AE-F718AC8E1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BD176-4970-42A6-A639-63EE5555C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1E107-21AE-4D92-8954-6A7C0DB66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1B59-9E9E-4C6C-A56A-45F1F19A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7945A-4BF7-4F42-82A3-C448DAA15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33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C8897-3833-45DF-9189-5BCA8764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2D3F3E-7FDF-4776-8253-A36D14249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0A28C-3EE6-4B50-A0BA-A57E1908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19A7A-7615-4E7B-8A07-9AD0F6CB1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72B9-950E-40EA-9E03-F3A78985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441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C6538-26A8-46F7-9565-9F14EB97E6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5EC15-0034-4BA5-BC24-F230ABFDEE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33957-FB4B-49C5-8B07-D71170FD0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9295D-93A3-4D6B-8878-6F08DA4AA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210BD-4495-4C4B-A56D-87852E795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94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14EE-9A4B-43B8-866C-46D9AB05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F3DD2-7225-44E7-A446-3102C92A3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C1950-FBED-464B-BD10-9EA4F8606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23C7C-2D61-4B92-B2E4-868C4D61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ABC2A-1AE9-4F1A-ACD8-58F8A4D59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89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8D42D-7E30-4C4D-94AE-D1CEB0EC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B51FF-43F2-4450-8197-1A59405F9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2224C-B437-4F06-ABEF-56DE4768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D6EA-3D62-4F88-BE6E-AF82F83F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3C90E-3027-4FD9-AC52-C4D3EF43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14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0544-ECE4-4B22-8D1F-18D9FFC06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488A-DF0C-4F3A-BF2E-79AC55F37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F8A56-A16A-4F19-B495-A84EF3E91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525EB-3161-41D1-8E63-CB6ADD05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9D63A-2F1B-47DB-8623-64B894208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7ACC2-81E9-452F-A4EF-65EF3033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781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92DD-6CC0-4FE6-B0E8-41276BDA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EE19A-73CC-4741-9EBD-455A3BD8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A0111-F49D-489E-9AE8-C3B9B3A97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C962D-0A5A-4287-BDBE-587400675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7A040F-DA26-4233-AFA2-3D0B7D045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42BFB0-6BE6-4E5A-9985-265AB5FCF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8F5DC-0053-4BAC-B0B0-527F45A7C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13F21-8612-45B6-AD78-FEAD744CD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28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C1E8-EF07-473A-B414-B72BC539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DC2F88-584A-418A-B2B0-79690DA4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BF8F0-5282-4586-8E58-A4BA9B2DA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EE1E2-11A2-40F9-8156-34F9AA39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25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7AC320-6398-4B0C-AAAC-5031E4E78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D7386B-CF7A-4A97-861D-75BBCC77D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8D599-A63E-4A2E-B7F7-0D09B1AD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75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EFBE-ECDF-427B-8C9C-E8AB61B5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90C94-29FF-47A0-9E86-6FF64529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8D6A0-91FA-4EE4-97BA-160D1D1EAA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724D8-FA55-4EF5-97BF-F8D2E573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EB132-D8EC-46B4-8CCE-5604F4EF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028CC-F767-4864-B3F8-8C5A3CF0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4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A4C6-0068-464B-89EB-CF8D35F50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6AC73F-EAA4-49A3-A3CD-BCFD5C3FA3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DCF2B-FEB7-43FA-81A8-A9E7034C8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430CA-BE3A-497D-BAFD-1B8F47A87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A2718-961C-412A-95EF-E811E17B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7649E-C1AC-4863-A870-3127C18E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52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1633E-07EC-4FB2-ADE7-114F579D4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448C6-C085-4EF8-926B-436FFBE55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266B1-F8D2-4ACA-9DCF-86B83164F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066FB-8C9C-4622-B435-1147B11FBE93}" type="datetimeFigureOut">
              <a:rPr lang="en-GB" smtClean="0"/>
              <a:t>05/03/2024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0C9CA-63B3-42C4-B59E-44967A03D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19E1E-BF16-4510-A076-61A3DD3964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55D6-E0E7-4DE5-A04B-8BE66E389D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14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0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90574" y="750617"/>
            <a:ext cx="11142301" cy="1448011"/>
          </a:xfrm>
        </p:spPr>
        <p:txBody>
          <a:bodyPr anchor="ctr">
            <a:noAutofit/>
          </a:bodyPr>
          <a:lstStyle/>
          <a:p>
            <a:r>
              <a:rPr lang="hu-HU" sz="2800" dirty="0"/>
              <a:t>A gépi tanulás megjelenése a fehérje NMR spektroszkópia területén;</a:t>
            </a:r>
            <a:br>
              <a:rPr lang="hu-HU" sz="2800" dirty="0"/>
            </a:br>
            <a:r>
              <a:rPr lang="hu-HU" sz="2800" dirty="0"/>
              <a:t>tabulálástól átlagoláson át egy genetikus algoritmusig; </a:t>
            </a:r>
            <a:br>
              <a:rPr lang="hu-HU" sz="2800" dirty="0"/>
            </a:br>
            <a:r>
              <a:rPr lang="hu-HU" sz="2800" dirty="0"/>
              <a:t>- a random </a:t>
            </a:r>
            <a:r>
              <a:rPr lang="hu-HU" sz="2800" dirty="0" err="1"/>
              <a:t>coil</a:t>
            </a:r>
            <a:r>
              <a:rPr lang="hu-HU" sz="2800" dirty="0"/>
              <a:t> kémiai eltolódás </a:t>
            </a:r>
            <a:r>
              <a:rPr lang="hu-HU" sz="2800" dirty="0" err="1"/>
              <a:t>predikció</a:t>
            </a:r>
            <a:r>
              <a:rPr lang="hu-HU" sz="2800" dirty="0"/>
              <a:t> -</a:t>
            </a:r>
            <a:endParaRPr lang="hu-HU" sz="2800" b="1" dirty="0">
              <a:solidFill>
                <a:srgbClr val="FF0000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89725" y="316078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Dániel Kovács</a:t>
            </a:r>
          </a:p>
          <a:p>
            <a:r>
              <a:rPr lang="hu-HU" sz="2600" baseline="30000" dirty="0"/>
              <a:t>Témavezető</a:t>
            </a:r>
            <a:r>
              <a:rPr lang="en-US" sz="2600" baseline="30000" dirty="0"/>
              <a:t>: Bodor</a:t>
            </a:r>
            <a:r>
              <a:rPr lang="hu-HU" sz="2600" baseline="30000" dirty="0"/>
              <a:t> Andrea, </a:t>
            </a:r>
            <a:r>
              <a:rPr lang="hu-HU" sz="2600" baseline="30000" dirty="0" err="1"/>
              <a:t>DSc</a:t>
            </a:r>
            <a:r>
              <a:rPr lang="hu-HU" sz="2600" baseline="30000" dirty="0"/>
              <a:t>.</a:t>
            </a:r>
          </a:p>
          <a:p>
            <a:r>
              <a:rPr lang="en-US" sz="2200" dirty="0" err="1"/>
              <a:t>Eötvös</a:t>
            </a:r>
            <a:r>
              <a:rPr lang="en-US" sz="2200" dirty="0"/>
              <a:t> </a:t>
            </a:r>
            <a:r>
              <a:rPr lang="en-US" sz="2200" dirty="0" err="1"/>
              <a:t>Loránd</a:t>
            </a:r>
            <a:r>
              <a:rPr lang="en-US" sz="2200" dirty="0"/>
              <a:t> </a:t>
            </a:r>
            <a:r>
              <a:rPr lang="hu-HU" sz="2200" dirty="0"/>
              <a:t>Tudományegyetem</a:t>
            </a:r>
            <a:r>
              <a:rPr lang="en-US" sz="2200" dirty="0"/>
              <a:t>, Budapest</a:t>
            </a:r>
          </a:p>
          <a:p>
            <a:r>
              <a:rPr lang="en-US" sz="2200" dirty="0"/>
              <a:t>Hevesy </a:t>
            </a:r>
            <a:r>
              <a:rPr lang="en-US" sz="2200" dirty="0" err="1"/>
              <a:t>György</a:t>
            </a:r>
            <a:r>
              <a:rPr lang="en-US" sz="2200" dirty="0"/>
              <a:t> </a:t>
            </a:r>
            <a:r>
              <a:rPr lang="hu-HU" sz="2200" dirty="0"/>
              <a:t>Kémia Doktori Iskola</a:t>
            </a:r>
          </a:p>
          <a:p>
            <a:endParaRPr lang="en-US" sz="2600" baseline="30000" dirty="0"/>
          </a:p>
          <a:p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600" y="2174565"/>
            <a:ext cx="1828800" cy="3356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70F97-E552-4EF2-9275-3410F432B864}"/>
              </a:ext>
            </a:extLst>
          </p:cNvPr>
          <p:cNvSpPr txBox="1"/>
          <p:nvPr/>
        </p:nvSpPr>
        <p:spPr>
          <a:xfrm>
            <a:off x="2946904" y="5569262"/>
            <a:ext cx="6298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„Occam borotvája vagy gépi tanulás?” workshop, Szeged</a:t>
            </a:r>
            <a:endParaRPr lang="en-US" sz="2000" dirty="0"/>
          </a:p>
          <a:p>
            <a:pPr algn="ctr"/>
            <a:r>
              <a:rPr lang="en-US" sz="2000" dirty="0"/>
              <a:t>202</a:t>
            </a:r>
            <a:r>
              <a:rPr lang="hu-HU" sz="2000" dirty="0"/>
              <a:t>4</a:t>
            </a:r>
            <a:r>
              <a:rPr lang="en-US" sz="2000" dirty="0"/>
              <a:t>.0</a:t>
            </a:r>
            <a:r>
              <a:rPr lang="hu-HU" sz="2000" dirty="0"/>
              <a:t>3</a:t>
            </a:r>
            <a:r>
              <a:rPr lang="en-US" sz="2000" dirty="0"/>
              <a:t>.</a:t>
            </a:r>
            <a:r>
              <a:rPr lang="hu-HU" sz="2000" dirty="0"/>
              <a:t>07</a:t>
            </a:r>
            <a:r>
              <a:rPr lang="en-US" sz="2000" dirty="0"/>
              <a:t>.</a:t>
            </a:r>
            <a:endParaRPr lang="hu-HU" sz="2000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7169556-E8E7-4E11-B0B3-B866A9E08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720" y="2174565"/>
            <a:ext cx="2011680" cy="29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7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2009: </a:t>
            </a:r>
            <a:r>
              <a:rPr lang="hu-HU" sz="2200" b="1" dirty="0" err="1">
                <a:solidFill>
                  <a:schemeClr val="bg1"/>
                </a:solidFill>
              </a:rPr>
              <a:t>Camcoil</a:t>
            </a:r>
            <a:r>
              <a:rPr lang="hu-HU" sz="2200" b="1" dirty="0">
                <a:solidFill>
                  <a:schemeClr val="bg1"/>
                </a:solidFill>
              </a:rPr>
              <a:t>, rendezetlen hurkok, </a:t>
            </a:r>
            <a:r>
              <a:rPr lang="hu-HU" sz="2200" b="1" dirty="0" err="1">
                <a:solidFill>
                  <a:schemeClr val="bg1"/>
                </a:solidFill>
              </a:rPr>
              <a:t>dichotóm</a:t>
            </a:r>
            <a:r>
              <a:rPr lang="hu-HU" sz="2200" b="1" dirty="0">
                <a:solidFill>
                  <a:schemeClr val="bg1"/>
                </a:solidFill>
              </a:rPr>
              <a:t> pH-korrekció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6472304"/>
            <a:ext cx="304800" cy="365125"/>
          </a:xfrm>
        </p:spPr>
        <p:txBody>
          <a:bodyPr/>
          <a:lstStyle/>
          <a:p>
            <a:r>
              <a:rPr lang="hu-HU" sz="1800" dirty="0"/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152620" y="603449"/>
            <a:ext cx="5059782" cy="203132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Saját adatbázis: hurkok </a:t>
            </a:r>
            <a:r>
              <a:rPr lang="hu-HU" dirty="0" err="1">
                <a:solidFill>
                  <a:schemeClr val="bg1"/>
                </a:solidFill>
              </a:rPr>
              <a:t>globuláris</a:t>
            </a:r>
            <a:r>
              <a:rPr lang="hu-HU" dirty="0">
                <a:solidFill>
                  <a:schemeClr val="bg1"/>
                </a:solidFill>
              </a:rPr>
              <a:t> fehérjékből!)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90% tréning, 10% validációs halmaz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Optimalizáció: kísérleti adatok reprodukciója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Szekvenciakorrekció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3-as ablakban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Atomtípusok (nem aminosavak!) szerint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pH </a:t>
            </a:r>
            <a:r>
              <a:rPr lang="hu-HU" dirty="0" err="1">
                <a:solidFill>
                  <a:schemeClr val="bg1"/>
                </a:solidFill>
              </a:rPr>
              <a:t>dichotóm</a:t>
            </a:r>
            <a:r>
              <a:rPr lang="hu-HU" dirty="0">
                <a:solidFill>
                  <a:schemeClr val="bg1"/>
                </a:solidFill>
              </a:rPr>
              <a:t> kezelése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BCC29B-5921-472B-811D-37062819B017}"/>
                  </a:ext>
                </a:extLst>
              </p:cNvPr>
              <p:cNvSpPr/>
              <p:nvPr/>
            </p:nvSpPr>
            <p:spPr>
              <a:xfrm>
                <a:off x="8387652" y="5159597"/>
                <a:ext cx="349954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RC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BA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GB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bSup>
                  </m:oMath>
                </a14:m>
                <a:r>
                  <a:rPr lang="en-GB" sz="2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0BCC29B-5921-472B-811D-37062819B0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652" y="5159597"/>
                <a:ext cx="3499548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162E3D8-7BA8-4FD0-B566-FA6E3B2B24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082" y="452787"/>
            <a:ext cx="2050516" cy="270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86C456-16FA-4C22-B456-976221664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0" y="3152787"/>
            <a:ext cx="7597060" cy="360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570734-F7B9-47CB-BDEC-690CE4F1F4A6}"/>
              </a:ext>
            </a:extLst>
          </p:cNvPr>
          <p:cNvSpPr txBox="1"/>
          <p:nvPr/>
        </p:nvSpPr>
        <p:spPr>
          <a:xfrm>
            <a:off x="10088880" y="6514412"/>
            <a:ext cx="12954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De  Simone</a:t>
            </a:r>
            <a:r>
              <a:rPr lang="hu-HU" sz="1400" baseline="30000" dirty="0">
                <a:solidFill>
                  <a:schemeClr val="bg1"/>
                </a:solidFill>
              </a:rPr>
              <a:t>16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8886DB-FFB1-4857-8E49-21798518F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60" y="596485"/>
            <a:ext cx="4296375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2010: </a:t>
            </a:r>
            <a:r>
              <a:rPr lang="hu-HU" sz="2200" b="1" dirty="0" err="1">
                <a:solidFill>
                  <a:schemeClr val="bg1"/>
                </a:solidFill>
              </a:rPr>
              <a:t>ncIDP</a:t>
            </a:r>
            <a:r>
              <a:rPr lang="hu-HU" sz="2200" b="1" dirty="0">
                <a:solidFill>
                  <a:schemeClr val="bg1"/>
                </a:solidFill>
              </a:rPr>
              <a:t>, rendezetlen fehérje adatok, </a:t>
            </a:r>
            <a:r>
              <a:rPr lang="hu-HU" sz="2200" b="1" dirty="0" err="1">
                <a:solidFill>
                  <a:schemeClr val="bg1"/>
                </a:solidFill>
              </a:rPr>
              <a:t>machine</a:t>
            </a:r>
            <a:r>
              <a:rPr lang="hu-HU" sz="2200" b="1" dirty="0">
                <a:solidFill>
                  <a:schemeClr val="bg1"/>
                </a:solidFill>
              </a:rPr>
              <a:t> </a:t>
            </a:r>
            <a:r>
              <a:rPr lang="hu-HU" sz="2200" b="1" dirty="0" err="1">
                <a:solidFill>
                  <a:schemeClr val="bg1"/>
                </a:solidFill>
              </a:rPr>
              <a:t>learning</a:t>
            </a:r>
            <a:r>
              <a:rPr lang="hu-HU" sz="2200" b="1" dirty="0">
                <a:solidFill>
                  <a:schemeClr val="bg1"/>
                </a:solidFill>
              </a:rPr>
              <a:t>?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3980" y="6472304"/>
            <a:ext cx="428020" cy="365125"/>
          </a:xfrm>
        </p:spPr>
        <p:txBody>
          <a:bodyPr/>
          <a:lstStyle/>
          <a:p>
            <a:r>
              <a:rPr lang="hu-HU" sz="1800" dirty="0"/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0" y="500927"/>
            <a:ext cx="6577263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Saját adatbázis (rendezetlen fehérjék!)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bg1"/>
                </a:solidFill>
              </a:rPr>
              <a:t>Machine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learning</a:t>
            </a:r>
            <a:r>
              <a:rPr lang="hu-HU" dirty="0">
                <a:solidFill>
                  <a:schemeClr val="bg1"/>
                </a:solidFill>
              </a:rPr>
              <a:t>? (Attól függ, ki kérdezi.)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Lineáris egyenletrendszer, szinguláris érték felbontás (SVD)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pH és </a:t>
            </a:r>
            <a:r>
              <a:rPr lang="hu-HU" i="1" dirty="0">
                <a:solidFill>
                  <a:schemeClr val="bg1"/>
                </a:solidFill>
              </a:rPr>
              <a:t>T</a:t>
            </a:r>
            <a:r>
              <a:rPr lang="hu-HU" dirty="0">
                <a:solidFill>
                  <a:schemeClr val="bg1"/>
                </a:solidFill>
              </a:rPr>
              <a:t> hatása elhanyagolva</a:t>
            </a:r>
            <a:endParaRPr lang="en-GB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22054A-58AA-4742-9288-473DFBD53A0C}"/>
                  </a:ext>
                </a:extLst>
              </p:cNvPr>
              <p:cNvSpPr/>
              <p:nvPr/>
            </p:nvSpPr>
            <p:spPr>
              <a:xfrm>
                <a:off x="164101" y="5620112"/>
                <a:ext cx="5121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𝑅𝐶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322054A-58AA-4742-9288-473DFBD53A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01" y="5620112"/>
                <a:ext cx="5121915" cy="369332"/>
              </a:xfrm>
              <a:prstGeom prst="rect">
                <a:avLst/>
              </a:prstGeom>
              <a:blipFill>
                <a:blip r:embed="rId2"/>
                <a:stretch>
                  <a:fillRect t="-119672" r="-9405" b="-183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0562C9D-8C24-4CB4-90AE-D59984E7A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402" y="364718"/>
            <a:ext cx="3461610" cy="432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C99669-9F31-4BDC-B318-3B7EA66C69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01" y="1842183"/>
            <a:ext cx="5738547" cy="360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7FFC86-0370-44EE-AFB1-62D1DA36CD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413" y="4668676"/>
            <a:ext cx="5361883" cy="21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184744-B0D2-4F1E-9E06-1F1FB49038C6}"/>
              </a:ext>
            </a:extLst>
          </p:cNvPr>
          <p:cNvSpPr txBox="1"/>
          <p:nvPr/>
        </p:nvSpPr>
        <p:spPr>
          <a:xfrm>
            <a:off x="164100" y="6536706"/>
            <a:ext cx="1009379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Tamiola</a:t>
            </a:r>
            <a:r>
              <a:rPr lang="hu-HU" sz="1400" baseline="30000" dirty="0">
                <a:solidFill>
                  <a:schemeClr val="bg1"/>
                </a:solidFill>
              </a:rPr>
              <a:t>17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A183DF-D663-4055-8C67-24CCF973C6AB}"/>
              </a:ext>
            </a:extLst>
          </p:cNvPr>
          <p:cNvSpPr/>
          <p:nvPr/>
        </p:nvSpPr>
        <p:spPr>
          <a:xfrm>
            <a:off x="6479913" y="4979506"/>
            <a:ext cx="216000" cy="183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80935-1E55-4AFF-902F-98E16AA0412A}"/>
              </a:ext>
            </a:extLst>
          </p:cNvPr>
          <p:cNvSpPr/>
          <p:nvPr/>
        </p:nvSpPr>
        <p:spPr>
          <a:xfrm>
            <a:off x="6723980" y="4795442"/>
            <a:ext cx="5040000" cy="10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836653-AC67-41B2-97FA-A18C87C51E69}"/>
              </a:ext>
            </a:extLst>
          </p:cNvPr>
          <p:cNvSpPr txBox="1"/>
          <p:nvPr/>
        </p:nvSpPr>
        <p:spPr>
          <a:xfrm>
            <a:off x="7031482" y="515341"/>
            <a:ext cx="598043" cy="3875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hu-HU" baseline="30000" dirty="0"/>
              <a:t>1</a:t>
            </a:r>
            <a:r>
              <a:rPr lang="hu-HU" dirty="0"/>
              <a:t>H</a:t>
            </a:r>
            <a:r>
              <a:rPr lang="hu-HU" baseline="30000" dirty="0"/>
              <a:t>N</a:t>
            </a:r>
          </a:p>
          <a:p>
            <a:pPr>
              <a:lnSpc>
                <a:spcPts val="2700"/>
              </a:lnSpc>
            </a:pPr>
            <a:endParaRPr lang="hu-HU" dirty="0"/>
          </a:p>
          <a:p>
            <a:pPr>
              <a:lnSpc>
                <a:spcPts val="2700"/>
              </a:lnSpc>
            </a:pPr>
            <a:r>
              <a:rPr lang="hu-HU" baseline="30000" dirty="0"/>
              <a:t>1</a:t>
            </a:r>
            <a:r>
              <a:rPr lang="hu-HU" dirty="0"/>
              <a:t>H</a:t>
            </a:r>
            <a:r>
              <a:rPr lang="el-GR" baseline="30000" dirty="0"/>
              <a:t>α</a:t>
            </a:r>
            <a:endParaRPr lang="hu-HU" baseline="30000" dirty="0"/>
          </a:p>
          <a:p>
            <a:pPr>
              <a:lnSpc>
                <a:spcPts val="2700"/>
              </a:lnSpc>
            </a:pPr>
            <a:endParaRPr lang="hu-HU" dirty="0"/>
          </a:p>
          <a:p>
            <a:pPr>
              <a:lnSpc>
                <a:spcPts val="2700"/>
              </a:lnSpc>
            </a:pPr>
            <a:r>
              <a:rPr lang="hu-HU" baseline="30000" dirty="0"/>
              <a:t>13</a:t>
            </a:r>
            <a:r>
              <a:rPr lang="hu-HU" dirty="0"/>
              <a:t>C’</a:t>
            </a:r>
          </a:p>
          <a:p>
            <a:pPr>
              <a:lnSpc>
                <a:spcPts val="2700"/>
              </a:lnSpc>
            </a:pPr>
            <a:endParaRPr lang="hu-HU" dirty="0"/>
          </a:p>
          <a:p>
            <a:pPr>
              <a:lnSpc>
                <a:spcPts val="2700"/>
              </a:lnSpc>
            </a:pPr>
            <a:r>
              <a:rPr lang="hu-HU" baseline="30000" dirty="0"/>
              <a:t>13</a:t>
            </a:r>
            <a:r>
              <a:rPr lang="hu-HU" dirty="0"/>
              <a:t>C</a:t>
            </a:r>
            <a:r>
              <a:rPr lang="el-GR" baseline="30000" dirty="0"/>
              <a:t>α</a:t>
            </a:r>
            <a:endParaRPr lang="hu-HU" dirty="0"/>
          </a:p>
          <a:p>
            <a:pPr>
              <a:lnSpc>
                <a:spcPts val="2700"/>
              </a:lnSpc>
            </a:pPr>
            <a:endParaRPr lang="hu-HU" dirty="0"/>
          </a:p>
          <a:p>
            <a:pPr>
              <a:lnSpc>
                <a:spcPts val="2700"/>
              </a:lnSpc>
            </a:pPr>
            <a:r>
              <a:rPr lang="hu-HU" baseline="30000" dirty="0"/>
              <a:t>13</a:t>
            </a:r>
            <a:r>
              <a:rPr lang="hu-HU" dirty="0"/>
              <a:t>C</a:t>
            </a:r>
            <a:r>
              <a:rPr lang="el-GR" baseline="30000" dirty="0"/>
              <a:t>β</a:t>
            </a:r>
            <a:endParaRPr lang="hu-HU" baseline="30000" dirty="0"/>
          </a:p>
          <a:p>
            <a:pPr>
              <a:lnSpc>
                <a:spcPts val="2700"/>
              </a:lnSpc>
            </a:pPr>
            <a:endParaRPr lang="hu-HU" dirty="0"/>
          </a:p>
          <a:p>
            <a:pPr>
              <a:lnSpc>
                <a:spcPts val="2700"/>
              </a:lnSpc>
            </a:pPr>
            <a:r>
              <a:rPr lang="hu-HU" baseline="30000" dirty="0"/>
              <a:t>15</a:t>
            </a:r>
            <a:r>
              <a:rPr lang="hu-HU" dirty="0"/>
              <a:t>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16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2017: </a:t>
            </a:r>
            <a:r>
              <a:rPr lang="hu-HU" sz="2200" b="1" dirty="0" err="1">
                <a:solidFill>
                  <a:schemeClr val="bg1"/>
                </a:solidFill>
              </a:rPr>
              <a:t>Prosecco</a:t>
            </a:r>
            <a:r>
              <a:rPr lang="hu-HU" sz="2200" b="1" dirty="0">
                <a:solidFill>
                  <a:schemeClr val="bg1"/>
                </a:solidFill>
              </a:rPr>
              <a:t>, rendezetlen fehérje adatok, kokettálás ML-módszerekkel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66" y="6472304"/>
            <a:ext cx="417534" cy="365125"/>
          </a:xfrm>
        </p:spPr>
        <p:txBody>
          <a:bodyPr/>
          <a:lstStyle/>
          <a:p>
            <a:r>
              <a:rPr lang="hu-HU" sz="1800" dirty="0"/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42531" y="390811"/>
            <a:ext cx="7227808" cy="35394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Saját adatbázis (</a:t>
            </a:r>
            <a:r>
              <a:rPr lang="hu-HU" dirty="0" err="1">
                <a:solidFill>
                  <a:schemeClr val="bg1"/>
                </a:solidFill>
              </a:rPr>
              <a:t>globuláris</a:t>
            </a:r>
            <a:r>
              <a:rPr lang="hu-HU" dirty="0">
                <a:solidFill>
                  <a:schemeClr val="bg1"/>
                </a:solidFill>
              </a:rPr>
              <a:t> és rendezetlen fehérjék külön!)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ML-koncepciók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Kernel-módszer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Empirikus eloszlásfüggvényekre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Szekvenciakorrekció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Specifikus és globális súlyozás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bg1"/>
                </a:solidFill>
              </a:rPr>
              <a:t>Dichotóm</a:t>
            </a:r>
            <a:r>
              <a:rPr lang="hu-HU" dirty="0">
                <a:solidFill>
                  <a:schemeClr val="bg1"/>
                </a:solidFill>
              </a:rPr>
              <a:t> pH-korrekció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bg1"/>
                </a:solidFill>
              </a:rPr>
              <a:t>Globuláris</a:t>
            </a:r>
            <a:r>
              <a:rPr lang="hu-HU" dirty="0">
                <a:solidFill>
                  <a:schemeClr val="bg1"/>
                </a:solidFill>
              </a:rPr>
              <a:t> fehérjék kémiai eltolódásai: </a:t>
            </a:r>
            <a:r>
              <a:rPr lang="hu-HU" sz="2000" b="1" dirty="0">
                <a:solidFill>
                  <a:schemeClr val="bg1"/>
                </a:solidFill>
              </a:rPr>
              <a:t>neurális hálóval</a:t>
            </a:r>
            <a:endParaRPr lang="hu-HU" b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Bemenet: elsődleges és másodlagos szerkezeti információ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bg1"/>
                </a:solidFill>
              </a:rPr>
              <a:t>Feed-forward</a:t>
            </a:r>
            <a:r>
              <a:rPr lang="hu-HU" dirty="0">
                <a:solidFill>
                  <a:schemeClr val="bg1"/>
                </a:solidFill>
              </a:rPr>
              <a:t>, egy </a:t>
            </a:r>
            <a:r>
              <a:rPr lang="hu-HU" sz="2000" b="1" dirty="0">
                <a:solidFill>
                  <a:schemeClr val="bg1"/>
                </a:solidFill>
              </a:rPr>
              <a:t>rejtett réteg</a:t>
            </a:r>
            <a:r>
              <a:rPr lang="hu-HU" b="1" dirty="0">
                <a:solidFill>
                  <a:schemeClr val="bg1"/>
                </a:solidFill>
              </a:rPr>
              <a:t> </a:t>
            </a:r>
            <a:r>
              <a:rPr lang="hu-HU" dirty="0">
                <a:solidFill>
                  <a:schemeClr val="bg1"/>
                </a:solidFill>
              </a:rPr>
              <a:t>(50 neuron)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Hiperbolikus tangens </a:t>
            </a:r>
            <a:r>
              <a:rPr lang="hu-HU" sz="2000" b="1" dirty="0">
                <a:solidFill>
                  <a:schemeClr val="bg1"/>
                </a:solidFill>
              </a:rPr>
              <a:t>aktivációs függvény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sz="2000" b="1" dirty="0">
                <a:solidFill>
                  <a:schemeClr val="bg1"/>
                </a:solidFill>
              </a:rPr>
              <a:t>ADAM</a:t>
            </a:r>
            <a:r>
              <a:rPr lang="hu-HU" dirty="0">
                <a:solidFill>
                  <a:schemeClr val="bg1"/>
                </a:solidFill>
              </a:rPr>
              <a:t> optimalizációs algoritmus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04EA4A-44AA-4D49-8A7E-A33FA726636B}"/>
                  </a:ext>
                </a:extLst>
              </p:cNvPr>
              <p:cNvSpPr/>
              <p:nvPr/>
            </p:nvSpPr>
            <p:spPr>
              <a:xfrm>
                <a:off x="8430399" y="2644543"/>
                <a:ext cx="2830647" cy="9694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undOvr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sup>
                        <m:e>
                          <m:d>
                            <m:dPr>
                              <m:begChr m:val="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sub>
                              </m:sSub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304EA4A-44AA-4D49-8A7E-A33FA72663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0399" y="2644543"/>
                <a:ext cx="2830647" cy="969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D8C805-B1E5-4E94-BDD1-E0FFF910E9D4}"/>
                  </a:ext>
                </a:extLst>
              </p:cNvPr>
              <p:cNvSpPr/>
              <p:nvPr/>
            </p:nvSpPr>
            <p:spPr>
              <a:xfrm>
                <a:off x="3439687" y="6198652"/>
                <a:ext cx="8037671" cy="659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ED8C805-B1E5-4E94-BDD1-E0FFF910E9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9687" y="6198652"/>
                <a:ext cx="8037671" cy="659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A80EA4-6D76-4257-8183-DAD6B7A83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40" y="4038652"/>
            <a:ext cx="5760606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D4629A-D278-4EB0-8522-4C4ECE0A1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339" y="393976"/>
            <a:ext cx="4207019" cy="216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9B5CB2-448D-45C2-B51F-44CFF3F1CE13}"/>
              </a:ext>
            </a:extLst>
          </p:cNvPr>
          <p:cNvSpPr txBox="1"/>
          <p:nvPr/>
        </p:nvSpPr>
        <p:spPr>
          <a:xfrm>
            <a:off x="57774" y="6526073"/>
            <a:ext cx="1557666" cy="31135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Sanz-Hernandez</a:t>
            </a:r>
            <a:r>
              <a:rPr lang="hu-HU" sz="1400" baseline="30000" dirty="0">
                <a:solidFill>
                  <a:schemeClr val="bg1"/>
                </a:solidFill>
              </a:rPr>
              <a:t>18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1EEE8-472C-4533-9EE9-02D76000B9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16" y="3949535"/>
            <a:ext cx="429361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2018: </a:t>
            </a:r>
            <a:r>
              <a:rPr lang="hu-HU" sz="2200" b="1" dirty="0" err="1">
                <a:solidFill>
                  <a:schemeClr val="bg1"/>
                </a:solidFill>
              </a:rPr>
              <a:t>state</a:t>
            </a:r>
            <a:r>
              <a:rPr lang="hu-HU" sz="2200" b="1" dirty="0">
                <a:solidFill>
                  <a:schemeClr val="bg1"/>
                </a:solidFill>
              </a:rPr>
              <a:t> of </a:t>
            </a:r>
            <a:r>
              <a:rPr lang="hu-HU" sz="2200" b="1" dirty="0" err="1">
                <a:solidFill>
                  <a:schemeClr val="bg1"/>
                </a:solidFill>
              </a:rPr>
              <a:t>the</a:t>
            </a:r>
            <a:r>
              <a:rPr lang="hu-HU" sz="2200" b="1" dirty="0">
                <a:solidFill>
                  <a:schemeClr val="bg1"/>
                </a:solidFill>
              </a:rPr>
              <a:t> art, a (mindent?) egyesítő </a:t>
            </a:r>
            <a:r>
              <a:rPr lang="hu-HU" sz="2200" b="1" dirty="0" err="1">
                <a:solidFill>
                  <a:schemeClr val="bg1"/>
                </a:solidFill>
              </a:rPr>
              <a:t>Potenci</a:t>
            </a:r>
            <a:r>
              <a:rPr lang="hu-HU" sz="2200" b="1" dirty="0">
                <a:solidFill>
                  <a:schemeClr val="bg1"/>
                </a:solidFill>
              </a:rPr>
              <a:t> módszer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0" y="412787"/>
            <a:ext cx="7002049" cy="147732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bg1"/>
                </a:solidFill>
              </a:rPr>
              <a:t>ncIDP</a:t>
            </a:r>
            <a:r>
              <a:rPr lang="hu-HU" dirty="0">
                <a:solidFill>
                  <a:schemeClr val="bg1"/>
                </a:solidFill>
              </a:rPr>
              <a:t>-adatbázis tovább fejlesztve (137 </a:t>
            </a:r>
            <a:r>
              <a:rPr lang="hu-HU">
                <a:solidFill>
                  <a:schemeClr val="bg1"/>
                </a:solidFill>
              </a:rPr>
              <a:t>rendezetlen fehérje)</a:t>
            </a:r>
            <a:endParaRPr lang="hu-HU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Fineszes egyenletek	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Speciális szekvencia-korrekció: több adat = több </a:t>
            </a:r>
            <a:r>
              <a:rPr lang="hu-HU" dirty="0" err="1">
                <a:solidFill>
                  <a:schemeClr val="bg1"/>
                </a:solidFill>
              </a:rPr>
              <a:t>egyénieskedés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pH és hőmérséklet: </a:t>
            </a:r>
            <a:r>
              <a:rPr lang="hu-HU" dirty="0" err="1">
                <a:solidFill>
                  <a:schemeClr val="bg1"/>
                </a:solidFill>
              </a:rPr>
              <a:t>Kjaergaard</a:t>
            </a:r>
            <a:r>
              <a:rPr lang="hu-HU" dirty="0">
                <a:solidFill>
                  <a:schemeClr val="bg1"/>
                </a:solidFill>
              </a:rPr>
              <a:t> módszer folytonos egyenleteivel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Optimálás: genetikus algoritmussal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C94035-FD96-47B7-B7C7-59CAF0682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091" y="399079"/>
            <a:ext cx="2934109" cy="28960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392F0-63B9-4ADF-8157-B22A937CB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" y="3740657"/>
            <a:ext cx="5409438" cy="30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A71E4-7CF2-4366-A059-ACC10AB6E4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370" y="3283542"/>
            <a:ext cx="1487426" cy="324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0B1695-AA01-49F6-901A-5D45D0349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041428"/>
            <a:ext cx="3057288" cy="378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EC469F-AAEA-41E2-ADF7-E0B5538AF285}"/>
              </a:ext>
            </a:extLst>
          </p:cNvPr>
          <p:cNvSpPr txBox="1"/>
          <p:nvPr/>
        </p:nvSpPr>
        <p:spPr>
          <a:xfrm>
            <a:off x="10235660" y="6522927"/>
            <a:ext cx="952319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Nielsen</a:t>
            </a:r>
            <a:r>
              <a:rPr lang="hu-HU" sz="1400" baseline="30000" dirty="0">
                <a:solidFill>
                  <a:schemeClr val="bg1"/>
                </a:solidFill>
              </a:rPr>
              <a:t>19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51AEE6-F069-40F3-AFFF-0AFC3543463E}"/>
                  </a:ext>
                </a:extLst>
              </p:cNvPr>
              <p:cNvSpPr txBox="1"/>
              <p:nvPr/>
            </p:nvSpPr>
            <p:spPr>
              <a:xfrm>
                <a:off x="7197" y="1929254"/>
                <a:ext cx="6227154" cy="3016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𝑅𝐶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,298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pH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7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pH</m:t>
                          </m:r>
                        </m:sub>
                      </m:sSub>
                      <m:d>
                        <m:dPr>
                          <m:ctrlP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hu-H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u-HU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pH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51AEE6-F069-40F3-AFFF-0AFC35434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" y="1929254"/>
                <a:ext cx="6227154" cy="301686"/>
              </a:xfrm>
              <a:prstGeom prst="rect">
                <a:avLst/>
              </a:prstGeom>
              <a:blipFill>
                <a:blip r:embed="rId6"/>
                <a:stretch>
                  <a:fillRect l="-391" b="-26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>
            <a:extLst>
              <a:ext uri="{FF2B5EF4-FFF2-40B4-BE49-F238E27FC236}">
                <a16:creationId xmlns:a16="http://schemas.microsoft.com/office/drawing/2014/main" id="{A5F8AD0C-18A5-4B60-BDC2-5A7D3398C92A}"/>
              </a:ext>
            </a:extLst>
          </p:cNvPr>
          <p:cNvSpPr/>
          <p:nvPr/>
        </p:nvSpPr>
        <p:spPr>
          <a:xfrm rot="16200000">
            <a:off x="5087477" y="1346724"/>
            <a:ext cx="191068" cy="1980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B063DB-3EB6-477E-B5A5-808D8A1E22B8}"/>
              </a:ext>
            </a:extLst>
          </p:cNvPr>
          <p:cNvSpPr txBox="1"/>
          <p:nvPr/>
        </p:nvSpPr>
        <p:spPr>
          <a:xfrm>
            <a:off x="3942402" y="2576264"/>
            <a:ext cx="248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/>
              <a:t>Kjaergaard</a:t>
            </a:r>
            <a:r>
              <a:rPr lang="hu-HU" dirty="0"/>
              <a:t>-egyenletek</a:t>
            </a:r>
            <a:endParaRPr lang="en-GB" dirty="0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10928DA8-14C3-474E-9D30-B09B8704B22B}"/>
              </a:ext>
            </a:extLst>
          </p:cNvPr>
          <p:cNvSpPr/>
          <p:nvPr/>
        </p:nvSpPr>
        <p:spPr>
          <a:xfrm rot="16200000">
            <a:off x="1741901" y="970996"/>
            <a:ext cx="191068" cy="273600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4CC378-AEFA-4FAA-AD5C-AD7C702E7164}"/>
              </a:ext>
            </a:extLst>
          </p:cNvPr>
          <p:cNvSpPr txBox="1"/>
          <p:nvPr/>
        </p:nvSpPr>
        <p:spPr>
          <a:xfrm>
            <a:off x="587318" y="2578536"/>
            <a:ext cx="248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„A szokásos”</a:t>
            </a:r>
            <a:endParaRPr lang="en-GB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63ACB7-22B8-4046-AE00-235A7C7BB609}"/>
              </a:ext>
            </a:extLst>
          </p:cNvPr>
          <p:cNvCxnSpPr/>
          <p:nvPr/>
        </p:nvCxnSpPr>
        <p:spPr>
          <a:xfrm>
            <a:off x="3616657" y="2336723"/>
            <a:ext cx="0" cy="8159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FA7776-3B3A-40C5-A8CF-6A6E0BE740B6}"/>
              </a:ext>
            </a:extLst>
          </p:cNvPr>
          <p:cNvSpPr txBox="1"/>
          <p:nvPr/>
        </p:nvSpPr>
        <p:spPr>
          <a:xfrm>
            <a:off x="1136824" y="3101329"/>
            <a:ext cx="4650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„Másodrendű” korrekciós tag: aminosav típusok</a:t>
            </a:r>
            <a:endParaRPr lang="en-GB" dirty="0"/>
          </a:p>
        </p:txBody>
      </p:sp>
      <p:sp>
        <p:nvSpPr>
          <p:cNvPr id="17" name="Slide Number Placeholder 19">
            <a:extLst>
              <a:ext uri="{FF2B5EF4-FFF2-40B4-BE49-F238E27FC236}">
                <a16:creationId xmlns:a16="http://schemas.microsoft.com/office/drawing/2014/main" id="{8D569928-A64E-4C50-B49C-DD6CF399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66" y="6472304"/>
            <a:ext cx="417534" cy="365125"/>
          </a:xfrm>
        </p:spPr>
        <p:txBody>
          <a:bodyPr/>
          <a:lstStyle/>
          <a:p>
            <a:r>
              <a:rPr lang="hu-HU" sz="18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2185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9" grpId="0" animBg="1"/>
      <p:bldP spid="20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Összefoglalás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E362FA-0EF7-4EF6-A09B-4E56E7BC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559" y="657150"/>
            <a:ext cx="3802980" cy="12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2C68DC-A18C-4544-B683-5CADB11C5E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877" y="657150"/>
            <a:ext cx="2538163" cy="2520000"/>
          </a:xfrm>
          <a:prstGeom prst="rect">
            <a:avLst/>
          </a:prstGeom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B06F08B1-F4DF-4D0C-8434-E45DF5FD7E72}"/>
              </a:ext>
            </a:extLst>
          </p:cNvPr>
          <p:cNvSpPr/>
          <p:nvPr/>
        </p:nvSpPr>
        <p:spPr>
          <a:xfrm>
            <a:off x="8823960" y="2667000"/>
            <a:ext cx="540000" cy="72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C2D8DF2-EA4C-4779-B6D0-2D4F46D3F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2" y="3932760"/>
            <a:ext cx="2553158" cy="252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CB663D-358D-443A-AC70-12F30D20D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837" y="3752760"/>
            <a:ext cx="2329363" cy="288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0A05D0-D274-40A3-AE3D-B2B870CC1C2F}"/>
              </a:ext>
            </a:extLst>
          </p:cNvPr>
          <p:cNvSpPr txBox="1"/>
          <p:nvPr/>
        </p:nvSpPr>
        <p:spPr>
          <a:xfrm>
            <a:off x="0" y="489510"/>
            <a:ext cx="5688559" cy="42473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 történetiség előnyei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Nagy, globális gondolatmenet látszik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Trendek: Occam és ML váltogatható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Ahogyan a cím…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Tabulálás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(Kezdetleges) átlagolás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Lineáris modellezés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SVM, Kernel-módszer, neurális háló, genetikus algoritmus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Folytatás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Nagyobb adatbázisok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Fejlettebb ML-módszerek (neurális hálók?)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Ab </a:t>
            </a:r>
            <a:r>
              <a:rPr lang="hu-HU" dirty="0" err="1">
                <a:solidFill>
                  <a:schemeClr val="bg1"/>
                </a:solidFill>
              </a:rPr>
              <a:t>initio</a:t>
            </a:r>
            <a:r>
              <a:rPr lang="hu-HU" dirty="0">
                <a:solidFill>
                  <a:schemeClr val="bg1"/>
                </a:solidFill>
              </a:rPr>
              <a:t> kémiai eltolódás számítás fejlődése (talán később)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Vagy a doktorandusz 20</a:t>
            </a:r>
            <a:r>
              <a:rPr lang="hu-HU" baseline="30000" dirty="0">
                <a:solidFill>
                  <a:schemeClr val="bg1"/>
                </a:solidFill>
              </a:rPr>
              <a:t>5 </a:t>
            </a:r>
            <a:r>
              <a:rPr lang="hu-HU" dirty="0" err="1">
                <a:solidFill>
                  <a:schemeClr val="bg1"/>
                </a:solidFill>
              </a:rPr>
              <a:t>peptiddel</a:t>
            </a:r>
            <a:r>
              <a:rPr lang="hu-HU" dirty="0">
                <a:solidFill>
                  <a:schemeClr val="bg1"/>
                </a:solidFill>
              </a:rPr>
              <a:t>…</a:t>
            </a:r>
            <a:endParaRPr lang="hu-HU" baseline="30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9">
            <a:extLst>
              <a:ext uri="{FF2B5EF4-FFF2-40B4-BE49-F238E27FC236}">
                <a16:creationId xmlns:a16="http://schemas.microsoft.com/office/drawing/2014/main" id="{4EDD2425-2144-44A9-880E-48F9CD25A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66" y="6472304"/>
            <a:ext cx="417534" cy="365125"/>
          </a:xfrm>
        </p:spPr>
        <p:txBody>
          <a:bodyPr/>
          <a:lstStyle/>
          <a:p>
            <a:r>
              <a:rPr lang="hu-HU" sz="18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0614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Összefoglalás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CFBFC-3AE8-4DB3-A4D0-BC6B12353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956" y="1020404"/>
            <a:ext cx="4583554" cy="540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D2D68-8474-429E-8756-63C14E3AC99C}"/>
              </a:ext>
            </a:extLst>
          </p:cNvPr>
          <p:cNvSpPr txBox="1"/>
          <p:nvPr/>
        </p:nvSpPr>
        <p:spPr>
          <a:xfrm>
            <a:off x="8778032" y="1037188"/>
            <a:ext cx="30250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Kispeptidet</a:t>
            </a:r>
            <a:r>
              <a:rPr lang="hu-HU" dirty="0"/>
              <a:t> (vagy aminosavakat) mérsz és tabulálsz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7F222-49CE-443F-A748-476B55345EFB}"/>
              </a:ext>
            </a:extLst>
          </p:cNvPr>
          <p:cNvSpPr txBox="1"/>
          <p:nvPr/>
        </p:nvSpPr>
        <p:spPr>
          <a:xfrm>
            <a:off x="8793270" y="2412725"/>
            <a:ext cx="256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Globuláris</a:t>
            </a:r>
            <a:r>
              <a:rPr lang="hu-HU" dirty="0"/>
              <a:t> fehérje adatbázisból átlagolgatsz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C8F33D-474B-4A96-91CB-B249AD4EE96F}"/>
              </a:ext>
            </a:extLst>
          </p:cNvPr>
          <p:cNvSpPr txBox="1"/>
          <p:nvPr/>
        </p:nvSpPr>
        <p:spPr>
          <a:xfrm>
            <a:off x="8793270" y="3808721"/>
            <a:ext cx="3025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Rendezetlen fehérje adatbázist lineáris modellezel vagy neurális hálózol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83009-0C47-4792-AD45-02DCE7D507A4}"/>
              </a:ext>
            </a:extLst>
          </p:cNvPr>
          <p:cNvSpPr txBox="1"/>
          <p:nvPr/>
        </p:nvSpPr>
        <p:spPr>
          <a:xfrm>
            <a:off x="8784262" y="5207729"/>
            <a:ext cx="3025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Rendezetlen fehérje adatbázist genetikus </a:t>
            </a:r>
            <a:r>
              <a:rPr lang="hu-HU" dirty="0" err="1"/>
              <a:t>algoritmusozol</a:t>
            </a:r>
            <a:r>
              <a:rPr lang="hu-HU" dirty="0"/>
              <a:t>, és „lenyúlsz”</a:t>
            </a:r>
            <a:br>
              <a:rPr lang="hu-HU" dirty="0"/>
            </a:br>
            <a:r>
              <a:rPr lang="hu-HU" dirty="0"/>
              <a:t>körülménykorrekciókat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D1C198-A6FB-4BC9-B2AF-E5BE75C70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37" y="4692433"/>
            <a:ext cx="2143125" cy="2143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298C59-C098-4C2B-995E-968A9C065626}"/>
              </a:ext>
            </a:extLst>
          </p:cNvPr>
          <p:cNvSpPr txBox="1"/>
          <p:nvPr/>
        </p:nvSpPr>
        <p:spPr>
          <a:xfrm>
            <a:off x="5249901" y="5010873"/>
            <a:ext cx="1778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/>
              <a:t>=</a:t>
            </a:r>
            <a:endParaRPr lang="en-GB" sz="8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33977D-8750-4FA7-9476-5FBA025917E6}"/>
              </a:ext>
            </a:extLst>
          </p:cNvPr>
          <p:cNvSpPr txBox="1"/>
          <p:nvPr/>
        </p:nvSpPr>
        <p:spPr>
          <a:xfrm>
            <a:off x="0" y="489510"/>
            <a:ext cx="5688559" cy="424731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 történetiség előnyei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Nagy, globális gondolatmenet látszik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Trendek: Occam és ML váltogatható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Ahogyan a cím…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Tabulálás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(Kezdetleges) átlagolás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Lineáris modellezés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SVM, Kernel-módszer, neurális háló, genetikus algoritmus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Folytatás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Nagyobb adatbázisok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Fejlettebb ML-módszerek (neurális hálók?)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Ab </a:t>
            </a:r>
            <a:r>
              <a:rPr lang="hu-HU" dirty="0" err="1">
                <a:solidFill>
                  <a:schemeClr val="bg1"/>
                </a:solidFill>
              </a:rPr>
              <a:t>initio</a:t>
            </a:r>
            <a:r>
              <a:rPr lang="hu-HU" dirty="0">
                <a:solidFill>
                  <a:schemeClr val="bg1"/>
                </a:solidFill>
              </a:rPr>
              <a:t> kémiai eltolódás számítás fejlődése (talán később)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Vagy a doktorandusz 20</a:t>
            </a:r>
            <a:r>
              <a:rPr lang="hu-HU" baseline="30000" dirty="0">
                <a:solidFill>
                  <a:schemeClr val="bg1"/>
                </a:solidFill>
              </a:rPr>
              <a:t>5 </a:t>
            </a:r>
            <a:r>
              <a:rPr lang="hu-HU" dirty="0" err="1">
                <a:solidFill>
                  <a:schemeClr val="bg1"/>
                </a:solidFill>
              </a:rPr>
              <a:t>peptiddel</a:t>
            </a:r>
            <a:r>
              <a:rPr lang="hu-HU" dirty="0">
                <a:solidFill>
                  <a:schemeClr val="bg1"/>
                </a:solidFill>
              </a:rPr>
              <a:t>…</a:t>
            </a:r>
            <a:endParaRPr lang="hu-HU" baseline="30000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9">
            <a:extLst>
              <a:ext uri="{FF2B5EF4-FFF2-40B4-BE49-F238E27FC236}">
                <a16:creationId xmlns:a16="http://schemas.microsoft.com/office/drawing/2014/main" id="{2675972E-4C77-4D37-9A98-82079E2FC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66" y="6472304"/>
            <a:ext cx="417534" cy="365125"/>
          </a:xfrm>
        </p:spPr>
        <p:txBody>
          <a:bodyPr/>
          <a:lstStyle/>
          <a:p>
            <a:r>
              <a:rPr lang="hu-HU" sz="18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615784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09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B67D22-CE6B-49AF-9AC8-79BA9E7CF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33561" y="1548211"/>
            <a:ext cx="3832673" cy="4644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2CE781-C859-4C4C-A00B-30FF10C434E7}"/>
              </a:ext>
            </a:extLst>
          </p:cNvPr>
          <p:cNvCxnSpPr/>
          <p:nvPr/>
        </p:nvCxnSpPr>
        <p:spPr>
          <a:xfrm>
            <a:off x="2543605" y="3303393"/>
            <a:ext cx="3580831" cy="0"/>
          </a:xfrm>
          <a:prstGeom prst="line">
            <a:avLst/>
          </a:prstGeom>
          <a:ln w="22225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98678C9-FD0D-4135-A024-DD12256E6EF4}"/>
              </a:ext>
            </a:extLst>
          </p:cNvPr>
          <p:cNvCxnSpPr/>
          <p:nvPr/>
        </p:nvCxnSpPr>
        <p:spPr>
          <a:xfrm>
            <a:off x="2543604" y="2284219"/>
            <a:ext cx="3580831" cy="0"/>
          </a:xfrm>
          <a:prstGeom prst="line">
            <a:avLst/>
          </a:prstGeom>
          <a:ln w="22225">
            <a:solidFill>
              <a:srgbClr val="FFFF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241A3A-8DF0-4236-9123-023FD56AEFB9}"/>
              </a:ext>
            </a:extLst>
          </p:cNvPr>
          <p:cNvCxnSpPr/>
          <p:nvPr/>
        </p:nvCxnSpPr>
        <p:spPr>
          <a:xfrm>
            <a:off x="2535973" y="5598919"/>
            <a:ext cx="3580831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23454E-D23B-4EB8-AC30-75AABD26FEBF}"/>
              </a:ext>
            </a:extLst>
          </p:cNvPr>
          <p:cNvCxnSpPr/>
          <p:nvPr/>
        </p:nvCxnSpPr>
        <p:spPr>
          <a:xfrm flipV="1">
            <a:off x="3410470" y="2274698"/>
            <a:ext cx="0" cy="102869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83D3EA-8EF4-4751-B120-CA8B2B8B3541}"/>
              </a:ext>
            </a:extLst>
          </p:cNvPr>
          <p:cNvCxnSpPr>
            <a:cxnSpLocks/>
          </p:cNvCxnSpPr>
          <p:nvPr/>
        </p:nvCxnSpPr>
        <p:spPr>
          <a:xfrm>
            <a:off x="5378217" y="3303393"/>
            <a:ext cx="0" cy="2295526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EECF64-0DFF-4250-A801-727DD8EC3284}"/>
              </a:ext>
            </a:extLst>
          </p:cNvPr>
          <p:cNvSpPr txBox="1"/>
          <p:nvPr/>
        </p:nvSpPr>
        <p:spPr>
          <a:xfrm>
            <a:off x="552450" y="2023919"/>
            <a:ext cx="1923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highlight>
                  <a:srgbClr val="FFFF00"/>
                </a:highlight>
                <a:cs typeface="Times New Roman" panose="02020603050405020304" pitchFamily="18" charset="0"/>
              </a:rPr>
              <a:t>β-redő</a:t>
            </a: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r>
              <a:rPr lang="hu-HU" sz="2400" dirty="0">
                <a:highlight>
                  <a:srgbClr val="00FF00"/>
                </a:highlight>
                <a:cs typeface="Times New Roman" panose="02020603050405020304" pitchFamily="18" charset="0"/>
              </a:rPr>
              <a:t>Hurok</a:t>
            </a: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r>
              <a:rPr lang="el-GR" sz="2400" dirty="0">
                <a:highlight>
                  <a:srgbClr val="FF0000"/>
                </a:highlight>
                <a:cs typeface="Times New Roman" panose="02020603050405020304" pitchFamily="18" charset="0"/>
              </a:rPr>
              <a:t>α</a:t>
            </a:r>
            <a:r>
              <a:rPr lang="hu-HU" sz="2400" dirty="0">
                <a:highlight>
                  <a:srgbClr val="FF0000"/>
                </a:highlight>
                <a:cs typeface="Times New Roman" panose="02020603050405020304" pitchFamily="18" charset="0"/>
              </a:rPr>
              <a:t>-</a:t>
            </a:r>
            <a:r>
              <a:rPr lang="hu-HU" sz="2400" dirty="0" err="1">
                <a:highlight>
                  <a:srgbClr val="FF0000"/>
                </a:highlight>
                <a:cs typeface="Times New Roman" panose="02020603050405020304" pitchFamily="18" charset="0"/>
              </a:rPr>
              <a:t>hélix</a:t>
            </a:r>
            <a:endParaRPr lang="hu-HU" sz="2400" dirty="0">
              <a:highlight>
                <a:srgbClr val="FF0000"/>
              </a:highlight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6A6851-F730-44A0-A554-B87CD7FBEDB2}"/>
              </a:ext>
            </a:extLst>
          </p:cNvPr>
          <p:cNvSpPr/>
          <p:nvPr/>
        </p:nvSpPr>
        <p:spPr>
          <a:xfrm>
            <a:off x="3858501" y="2674957"/>
            <a:ext cx="1058993" cy="121964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98F6F0-BB4B-4C1F-9A94-D5CF919E52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26152" r="24464" b="14822"/>
          <a:stretch/>
        </p:blipFill>
        <p:spPr>
          <a:xfrm>
            <a:off x="7498016" y="2197765"/>
            <a:ext cx="3267463" cy="27432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5568EE-1DA9-45CA-87D4-AF159B2676CD}"/>
              </a:ext>
            </a:extLst>
          </p:cNvPr>
          <p:cNvCxnSpPr>
            <a:cxnSpLocks/>
          </p:cNvCxnSpPr>
          <p:nvPr/>
        </p:nvCxnSpPr>
        <p:spPr>
          <a:xfrm flipH="1" flipV="1">
            <a:off x="6423422" y="2324016"/>
            <a:ext cx="2432132" cy="70821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5E7393-DCFE-4D4F-890F-0CFCB6347880}"/>
              </a:ext>
            </a:extLst>
          </p:cNvPr>
          <p:cNvCxnSpPr>
            <a:cxnSpLocks/>
          </p:cNvCxnSpPr>
          <p:nvPr/>
        </p:nvCxnSpPr>
        <p:spPr>
          <a:xfrm flipH="1" flipV="1">
            <a:off x="6423422" y="3321081"/>
            <a:ext cx="2785056" cy="1079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6FD7F3-6413-40B6-88F2-A87558B3886C}"/>
              </a:ext>
            </a:extLst>
          </p:cNvPr>
          <p:cNvCxnSpPr>
            <a:cxnSpLocks/>
          </p:cNvCxnSpPr>
          <p:nvPr/>
        </p:nvCxnSpPr>
        <p:spPr>
          <a:xfrm flipH="1">
            <a:off x="6260890" y="3205964"/>
            <a:ext cx="3734973" cy="23127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3CD0F9F7-FE2C-4F96-87EC-6502320B48A3}"/>
              </a:ext>
            </a:extLst>
          </p:cNvPr>
          <p:cNvSpPr/>
          <p:nvPr/>
        </p:nvSpPr>
        <p:spPr>
          <a:xfrm>
            <a:off x="405085" y="670770"/>
            <a:ext cx="11208504" cy="342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QIFVK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TLTGK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VESSD</a:t>
            </a:r>
            <a:r>
              <a:rPr lang="en-US" sz="160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TIDNVKSKIQDKEG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60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PPD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QRLIF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KQ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LEDGRT</a:t>
            </a:r>
            <a:r>
              <a:rPr lang="en-US" sz="1600" dirty="0">
                <a:solidFill>
                  <a:srgbClr val="000000"/>
                </a:solidFill>
                <a:highlight>
                  <a:srgbClr val="FF00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LSDYN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IQKES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TLHLVL</a:t>
            </a:r>
            <a:r>
              <a:rPr lang="en-US" sz="1600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RLRGG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F79F46D-6743-47F7-81D0-04DC7C063868}"/>
              </a:ext>
            </a:extLst>
          </p:cNvPr>
          <p:cNvCxnSpPr>
            <a:cxnSpLocks/>
          </p:cNvCxnSpPr>
          <p:nvPr/>
        </p:nvCxnSpPr>
        <p:spPr>
          <a:xfrm>
            <a:off x="1870266" y="978622"/>
            <a:ext cx="1245081" cy="5676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5902969-8B52-404E-89B4-A8FA7C7D382F}"/>
              </a:ext>
            </a:extLst>
          </p:cNvPr>
          <p:cNvCxnSpPr>
            <a:cxnSpLocks/>
          </p:cNvCxnSpPr>
          <p:nvPr/>
        </p:nvCxnSpPr>
        <p:spPr>
          <a:xfrm>
            <a:off x="2533561" y="1015605"/>
            <a:ext cx="1762000" cy="5307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8CE860C-6D4F-427D-92CA-9C6299668B26}"/>
              </a:ext>
            </a:extLst>
          </p:cNvPr>
          <p:cNvCxnSpPr>
            <a:cxnSpLocks/>
          </p:cNvCxnSpPr>
          <p:nvPr/>
        </p:nvCxnSpPr>
        <p:spPr>
          <a:xfrm>
            <a:off x="4449897" y="1015605"/>
            <a:ext cx="1100306" cy="530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19">
            <a:extLst>
              <a:ext uri="{FF2B5EF4-FFF2-40B4-BE49-F238E27FC236}">
                <a16:creationId xmlns:a16="http://schemas.microsoft.com/office/drawing/2014/main" id="{41D0231C-4E8A-42B6-B165-33EB64C4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5912" y="6472304"/>
            <a:ext cx="486088" cy="365125"/>
          </a:xfrm>
        </p:spPr>
        <p:txBody>
          <a:bodyPr/>
          <a:lstStyle/>
          <a:p>
            <a:r>
              <a:rPr lang="hu-HU" sz="1800" dirty="0"/>
              <a:t>1</a:t>
            </a:r>
          </a:p>
        </p:txBody>
      </p:sp>
      <p:pic>
        <p:nvPicPr>
          <p:cNvPr id="23" name="Picture 22" descr="A picture containing clock&#10;&#10;Description automatically generated">
            <a:extLst>
              <a:ext uri="{FF2B5EF4-FFF2-40B4-BE49-F238E27FC236}">
                <a16:creationId xmlns:a16="http://schemas.microsoft.com/office/drawing/2014/main" id="{6CB42932-1BE0-419C-8931-A006C3C20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895" y="4904128"/>
            <a:ext cx="2850356" cy="1828800"/>
          </a:xfrm>
          <a:prstGeom prst="rect">
            <a:avLst/>
          </a:prstGeom>
        </p:spPr>
      </p:pic>
      <p:sp>
        <p:nvSpPr>
          <p:cNvPr id="25" name="TextBox 13">
            <a:extLst>
              <a:ext uri="{FF2B5EF4-FFF2-40B4-BE49-F238E27FC236}">
                <a16:creationId xmlns:a16="http://schemas.microsoft.com/office/drawing/2014/main" id="{F38D9301-8427-4BF8-8AB2-7BC1F9B0C84E}"/>
              </a:ext>
            </a:extLst>
          </p:cNvPr>
          <p:cNvSpPr txBox="1"/>
          <p:nvPr/>
        </p:nvSpPr>
        <p:spPr>
          <a:xfrm>
            <a:off x="134548" y="6503280"/>
            <a:ext cx="923651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PDB: 1D3Z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200CBF91-D858-4A95-A5BF-32416464AB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360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sz="2800" b="1" dirty="0">
                <a:solidFill>
                  <a:schemeClr val="bg1"/>
                </a:solidFill>
              </a:rPr>
              <a:t>Fehérje másodlagos szerkezet? Másodlagos kémiai eltolódás (SCS)!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056B5A-893C-4854-BAE0-1AA8676B2077}"/>
                  </a:ext>
                </a:extLst>
              </p:cNvPr>
              <p:cNvSpPr/>
              <p:nvPr/>
            </p:nvSpPr>
            <p:spPr>
              <a:xfrm>
                <a:off x="7474101" y="1021691"/>
                <a:ext cx="2725426" cy="48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𝑆𝐶𝑆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/>
                            <m:t>A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hu-HU" b="0" i="1" smtClean="0"/>
                            <m:t>m</m:t>
                          </m:r>
                          <m:r>
                            <m:rPr>
                              <m:nor/>
                            </m:rPr>
                            <a:rPr lang="hu-HU" b="0" i="1" smtClean="0"/>
                            <m:t>é</m:t>
                          </m:r>
                          <m:r>
                            <m:rPr>
                              <m:nor/>
                            </m:rPr>
                            <a:rPr lang="hu-HU" b="0" i="1" smtClean="0"/>
                            <m:t>rt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/>
                            <m:t>A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  <m:t>𝑅𝐶𝐶𝑆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008E40"/>
                              </a:solidFill>
                            </a:rPr>
                            <m:t>A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D056B5A-893C-4854-BAE0-1AA8676B2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101" y="1021691"/>
                <a:ext cx="2725426" cy="487826"/>
              </a:xfrm>
              <a:prstGeom prst="rect">
                <a:avLst/>
              </a:prstGeom>
              <a:blipFill>
                <a:blip r:embed="rId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48B06B1-81E6-4DCA-BB1C-ED462282E428}"/>
              </a:ext>
            </a:extLst>
          </p:cNvPr>
          <p:cNvSpPr txBox="1"/>
          <p:nvPr/>
        </p:nvSpPr>
        <p:spPr>
          <a:xfrm>
            <a:off x="7474101" y="1504889"/>
            <a:ext cx="3832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Előjel: szerkezet típusa</a:t>
            </a:r>
          </a:p>
          <a:p>
            <a:r>
              <a:rPr lang="hu-HU" dirty="0"/>
              <a:t>Nagyság: szerkezet(i hajlam) erőssége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557E9-234B-4BE1-82EB-045AA07D16CE}"/>
              </a:ext>
            </a:extLst>
          </p:cNvPr>
          <p:cNvSpPr txBox="1"/>
          <p:nvPr/>
        </p:nvSpPr>
        <p:spPr>
          <a:xfrm>
            <a:off x="39865" y="1224370"/>
            <a:ext cx="17620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/>
              <a:t>NMR-mérés, </a:t>
            </a:r>
            <a:r>
              <a:rPr lang="hu-HU" dirty="0" err="1"/>
              <a:t>jelhozzárendelés</a:t>
            </a:r>
            <a:endParaRPr lang="en-GB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BF82057-D69D-46DC-A549-B093E039FE18}"/>
              </a:ext>
            </a:extLst>
          </p:cNvPr>
          <p:cNvSpPr/>
          <p:nvPr/>
        </p:nvSpPr>
        <p:spPr>
          <a:xfrm rot="18301756">
            <a:off x="2030274" y="1425756"/>
            <a:ext cx="327974" cy="647616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5E7E6B-0F68-4434-A663-2F0A171D8492}"/>
              </a:ext>
            </a:extLst>
          </p:cNvPr>
          <p:cNvSpPr/>
          <p:nvPr/>
        </p:nvSpPr>
        <p:spPr>
          <a:xfrm>
            <a:off x="8128376" y="5380546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387AE2-14F8-4B1A-98D5-36BA7D1262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11" y="1048429"/>
            <a:ext cx="8678486" cy="5163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C18053-51CF-4C44-874D-7AB098B7F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9" y="1764164"/>
            <a:ext cx="332307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7" grpId="0"/>
      <p:bldP spid="28" grpId="0"/>
      <p:bldP spid="2" grpId="0" animBg="1"/>
      <p:bldP spid="3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2D1638-0F23-4DE0-AB9C-105225F054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9981" r="22447" b="6004"/>
          <a:stretch/>
        </p:blipFill>
        <p:spPr>
          <a:xfrm>
            <a:off x="785740" y="1504573"/>
            <a:ext cx="4942892" cy="4086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6D2EA0B-AAAD-4A85-A8A3-3E43921688B7}"/>
              </a:ext>
            </a:extLst>
          </p:cNvPr>
          <p:cNvSpPr txBox="1"/>
          <p:nvPr/>
        </p:nvSpPr>
        <p:spPr>
          <a:xfrm>
            <a:off x="7748275" y="1204543"/>
            <a:ext cx="354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dirty="0">
                <a:cs typeface="Times New Roman" panose="02020603050405020304" pitchFamily="18" charset="0"/>
              </a:rPr>
              <a:t>α</a:t>
            </a:r>
            <a:r>
              <a:rPr lang="en-US" sz="1800" dirty="0">
                <a:cs typeface="Times New Roman" panose="02020603050405020304" pitchFamily="18" charset="0"/>
              </a:rPr>
              <a:t>-</a:t>
            </a:r>
            <a:r>
              <a:rPr lang="hu-HU" sz="1800" dirty="0" err="1">
                <a:cs typeface="Times New Roman" panose="02020603050405020304" pitchFamily="18" charset="0"/>
              </a:rPr>
              <a:t>szinuk</a:t>
            </a:r>
            <a:r>
              <a:rPr lang="en-US" sz="1800" dirty="0" err="1">
                <a:cs typeface="Times New Roman" panose="02020603050405020304" pitchFamily="18" charset="0"/>
              </a:rPr>
              <a:t>lein</a:t>
            </a:r>
            <a:r>
              <a:rPr lang="en-US" sz="1800" dirty="0">
                <a:cs typeface="Times New Roman" panose="02020603050405020304" pitchFamily="18" charset="0"/>
              </a:rPr>
              <a:t> (</a:t>
            </a:r>
            <a:r>
              <a:rPr lang="hu-HU" sz="1800" dirty="0">
                <a:cs typeface="Times New Roman" panose="02020603050405020304" pitchFamily="18" charset="0"/>
              </a:rPr>
              <a:t>rendezetlen fehérje</a:t>
            </a:r>
            <a:r>
              <a:rPr lang="en-US" sz="1800" dirty="0"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E28FE5E-F6BC-4F5B-82AC-F2A4A29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Szerkezeti elemek azonosítása SCS analízissel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299CA5-8320-4415-9F42-88E72C2562F2}"/>
              </a:ext>
            </a:extLst>
          </p:cNvPr>
          <p:cNvSpPr txBox="1"/>
          <p:nvPr/>
        </p:nvSpPr>
        <p:spPr>
          <a:xfrm>
            <a:off x="1539381" y="1200612"/>
            <a:ext cx="3832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/>
              <a:t>élesztő </a:t>
            </a:r>
            <a:r>
              <a:rPr lang="en-US" dirty="0" err="1"/>
              <a:t>ubi</a:t>
            </a:r>
            <a:r>
              <a:rPr lang="hu-HU" dirty="0" err="1"/>
              <a:t>kv</a:t>
            </a:r>
            <a:r>
              <a:rPr lang="en-US" dirty="0" err="1"/>
              <a:t>itin</a:t>
            </a:r>
            <a:r>
              <a:rPr lang="en-US" dirty="0"/>
              <a:t> (</a:t>
            </a:r>
            <a:r>
              <a:rPr lang="hu-HU" dirty="0" err="1"/>
              <a:t>globuláris</a:t>
            </a:r>
            <a:r>
              <a:rPr lang="hu-HU" dirty="0"/>
              <a:t> fehérje</a:t>
            </a:r>
            <a:r>
              <a:rPr lang="en-US" dirty="0"/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C4A6F85-5B4A-46FD-B2B8-B94C2C23CE31}"/>
              </a:ext>
            </a:extLst>
          </p:cNvPr>
          <p:cNvSpPr txBox="1"/>
          <p:nvPr/>
        </p:nvSpPr>
        <p:spPr>
          <a:xfrm>
            <a:off x="3242522" y="1639750"/>
            <a:ext cx="960960" cy="276999"/>
          </a:xfrm>
          <a:prstGeom prst="rect">
            <a:avLst/>
          </a:pr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 err="1"/>
              <a:t>hélix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68D237-CC2C-4AE9-96C5-485F4737B22D}"/>
              </a:ext>
            </a:extLst>
          </p:cNvPr>
          <p:cNvSpPr txBox="1"/>
          <p:nvPr/>
        </p:nvSpPr>
        <p:spPr>
          <a:xfrm>
            <a:off x="2097026" y="4653931"/>
            <a:ext cx="720000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/>
              <a:t>redő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AE0B3F-AAC6-4B3B-A446-7D8803B53755}"/>
              </a:ext>
            </a:extLst>
          </p:cNvPr>
          <p:cNvSpPr txBox="1"/>
          <p:nvPr/>
        </p:nvSpPr>
        <p:spPr>
          <a:xfrm>
            <a:off x="1337447" y="4653931"/>
            <a:ext cx="720000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/>
              <a:t>redő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E5116F-0FA4-4551-AFB2-631814C7BA03}"/>
              </a:ext>
            </a:extLst>
          </p:cNvPr>
          <p:cNvSpPr txBox="1"/>
          <p:nvPr/>
        </p:nvSpPr>
        <p:spPr>
          <a:xfrm>
            <a:off x="3497056" y="4651541"/>
            <a:ext cx="720000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/>
              <a:t>redő</a:t>
            </a:r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87BF98-F1A4-43A3-8BAA-76D3742FEF58}"/>
              </a:ext>
            </a:extLst>
          </p:cNvPr>
          <p:cNvCxnSpPr>
            <a:cxnSpLocks/>
          </p:cNvCxnSpPr>
          <p:nvPr/>
        </p:nvCxnSpPr>
        <p:spPr>
          <a:xfrm>
            <a:off x="1339722" y="3043965"/>
            <a:ext cx="426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0E8B6C1D-43BB-4C90-B9A1-E16045F751B7}"/>
              </a:ext>
            </a:extLst>
          </p:cNvPr>
          <p:cNvSpPr/>
          <p:nvPr/>
        </p:nvSpPr>
        <p:spPr>
          <a:xfrm>
            <a:off x="2504650" y="755442"/>
            <a:ext cx="7411797" cy="40011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Egymást követő, azonos előjelű SCS-ek: szerkezeti elemek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417B5DF-0A67-4950-B7F8-E31818E13A36}"/>
              </a:ext>
            </a:extLst>
          </p:cNvPr>
          <p:cNvCxnSpPr>
            <a:cxnSpLocks/>
          </p:cNvCxnSpPr>
          <p:nvPr/>
        </p:nvCxnSpPr>
        <p:spPr>
          <a:xfrm>
            <a:off x="1337447" y="3623997"/>
            <a:ext cx="4266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25D14AD-2504-4389-A462-6C79A6C52F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8" t="10258" r="22447" b="6321"/>
          <a:stretch/>
        </p:blipFill>
        <p:spPr>
          <a:xfrm>
            <a:off x="6660264" y="1512257"/>
            <a:ext cx="4911645" cy="40680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6A357-8B4D-4C6F-BD9A-FBB3CC6B85B6}"/>
              </a:ext>
            </a:extLst>
          </p:cNvPr>
          <p:cNvGrpSpPr/>
          <p:nvPr/>
        </p:nvGrpSpPr>
        <p:grpSpPr>
          <a:xfrm>
            <a:off x="7171089" y="1751752"/>
            <a:ext cx="4302066" cy="3145030"/>
            <a:chOff x="7033891" y="1905649"/>
            <a:chExt cx="4302066" cy="314503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3F6A984-E911-410E-9CC1-F72AC708DCDE}"/>
                </a:ext>
              </a:extLst>
            </p:cNvPr>
            <p:cNvCxnSpPr>
              <a:cxnSpLocks/>
            </p:cNvCxnSpPr>
            <p:nvPr/>
          </p:nvCxnSpPr>
          <p:spPr>
            <a:xfrm>
              <a:off x="7033891" y="3190263"/>
              <a:ext cx="4302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1632CE-4E03-425B-BBB3-565EAB66B29C}"/>
                </a:ext>
              </a:extLst>
            </p:cNvPr>
            <p:cNvCxnSpPr>
              <a:cxnSpLocks/>
            </p:cNvCxnSpPr>
            <p:nvPr/>
          </p:nvCxnSpPr>
          <p:spPr>
            <a:xfrm>
              <a:off x="7033957" y="3770295"/>
              <a:ext cx="430200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35CEAF-86D3-4FC6-A64F-039649C528B4}"/>
                </a:ext>
              </a:extLst>
            </p:cNvPr>
            <p:cNvSpPr txBox="1"/>
            <p:nvPr/>
          </p:nvSpPr>
          <p:spPr>
            <a:xfrm>
              <a:off x="10183332" y="4773680"/>
              <a:ext cx="864000" cy="276999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dirty="0"/>
                <a:t>redő?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0FB857B-1B7B-4D68-9B98-50431AAB52D4}"/>
                </a:ext>
              </a:extLst>
            </p:cNvPr>
            <p:cNvSpPr txBox="1"/>
            <p:nvPr/>
          </p:nvSpPr>
          <p:spPr>
            <a:xfrm>
              <a:off x="7443387" y="1905649"/>
              <a:ext cx="864000" cy="276999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hu-HU" dirty="0" err="1"/>
                <a:t>hélix</a:t>
              </a:r>
              <a:r>
                <a:rPr lang="hu-HU" dirty="0"/>
                <a:t>?</a:t>
              </a:r>
              <a:endParaRPr lang="en-US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41B5FF9-302A-430A-855D-DA5BC3E93784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604448" y="3654689"/>
              <a:ext cx="0" cy="104413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3926B2E-D9E6-482D-8685-C0B305909B2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828940" y="2304322"/>
              <a:ext cx="0" cy="9720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6A8459-98EF-4822-9496-9DE57D2830C1}"/>
                </a:ext>
              </a:extLst>
            </p:cNvPr>
            <p:cNvSpPr/>
            <p:nvPr/>
          </p:nvSpPr>
          <p:spPr>
            <a:xfrm>
              <a:off x="7724642" y="3340286"/>
              <a:ext cx="202160" cy="17966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DBA7625-08C1-4C30-AEBB-77B35EF26431}"/>
                </a:ext>
              </a:extLst>
            </p:cNvPr>
            <p:cNvSpPr/>
            <p:nvPr/>
          </p:nvSpPr>
          <p:spPr>
            <a:xfrm>
              <a:off x="10433575" y="3444918"/>
              <a:ext cx="252000" cy="179667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41FC637-A37F-4FE2-AC18-249BA81D71E2}"/>
              </a:ext>
            </a:extLst>
          </p:cNvPr>
          <p:cNvSpPr/>
          <p:nvPr/>
        </p:nvSpPr>
        <p:spPr>
          <a:xfrm>
            <a:off x="1348497" y="3287444"/>
            <a:ext cx="423154" cy="1224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FDB37C-C4DE-42BB-B649-1C4E49C938A4}"/>
              </a:ext>
            </a:extLst>
          </p:cNvPr>
          <p:cNvSpPr/>
          <p:nvPr/>
        </p:nvSpPr>
        <p:spPr>
          <a:xfrm>
            <a:off x="2072397" y="3277920"/>
            <a:ext cx="423154" cy="1224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FF5FF9D-66A6-4F67-B58E-9002DDB1ED77}"/>
              </a:ext>
            </a:extLst>
          </p:cNvPr>
          <p:cNvSpPr/>
          <p:nvPr/>
        </p:nvSpPr>
        <p:spPr>
          <a:xfrm>
            <a:off x="3624972" y="3277920"/>
            <a:ext cx="576000" cy="1224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5FCCC2-1CFE-4946-B571-AF2FA3D767FF}"/>
              </a:ext>
            </a:extLst>
          </p:cNvPr>
          <p:cNvSpPr/>
          <p:nvPr/>
        </p:nvSpPr>
        <p:spPr>
          <a:xfrm>
            <a:off x="2564620" y="1817148"/>
            <a:ext cx="648000" cy="154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4D51A16-085C-4D06-BBD2-88571F024FDC}"/>
              </a:ext>
            </a:extLst>
          </p:cNvPr>
          <p:cNvSpPr/>
          <p:nvPr/>
        </p:nvSpPr>
        <p:spPr>
          <a:xfrm>
            <a:off x="5110445" y="3287190"/>
            <a:ext cx="288000" cy="12240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47D1CA7-6540-4234-AAD0-ECE4799D9DF0}"/>
              </a:ext>
            </a:extLst>
          </p:cNvPr>
          <p:cNvSpPr txBox="1"/>
          <p:nvPr/>
        </p:nvSpPr>
        <p:spPr>
          <a:xfrm>
            <a:off x="4853731" y="4657458"/>
            <a:ext cx="720000" cy="2769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hu-HU" dirty="0"/>
              <a:t>redő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6">
                <a:extLst>
                  <a:ext uri="{FF2B5EF4-FFF2-40B4-BE49-F238E27FC236}">
                    <a16:creationId xmlns:a16="http://schemas.microsoft.com/office/drawing/2014/main" id="{B5C069EA-7260-C6D7-BBFD-7D5B8914328D}"/>
                  </a:ext>
                </a:extLst>
              </p:cNvPr>
              <p:cNvSpPr/>
              <p:nvPr/>
            </p:nvSpPr>
            <p:spPr>
              <a:xfrm>
                <a:off x="4733287" y="296851"/>
                <a:ext cx="2725426" cy="487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𝑆𝐶𝑆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/>
                            <m:t>A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hu-HU" b="0" i="1" smtClean="0"/>
                            <m:t>m</m:t>
                          </m:r>
                          <m:r>
                            <m:rPr>
                              <m:nor/>
                            </m:rPr>
                            <a:rPr lang="hu-HU" b="0" i="1" smtClean="0"/>
                            <m:t>é</m:t>
                          </m:r>
                          <m:r>
                            <m:rPr>
                              <m:nor/>
                            </m:rPr>
                            <a:rPr lang="hu-HU" b="0" i="1" smtClean="0"/>
                            <m:t>rt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/>
                            <m:t>A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  <m:t>𝑅𝐶𝐶𝑆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008E40"/>
                              </a:solidFill>
                            </a:rPr>
                            <m:t>A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26">
                <a:extLst>
                  <a:ext uri="{FF2B5EF4-FFF2-40B4-BE49-F238E27FC236}">
                    <a16:creationId xmlns:a16="http://schemas.microsoft.com/office/drawing/2014/main" id="{B5C069EA-7260-C6D7-BBFD-7D5B89143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287" y="296851"/>
                <a:ext cx="2725426" cy="487826"/>
              </a:xfrm>
              <a:prstGeom prst="rect">
                <a:avLst/>
              </a:prstGeom>
              <a:blipFill>
                <a:blip r:embed="rId5"/>
                <a:stretch>
                  <a:fillRect b="-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Slide Number Placeholder 19">
            <a:extLst>
              <a:ext uri="{FF2B5EF4-FFF2-40B4-BE49-F238E27FC236}">
                <a16:creationId xmlns:a16="http://schemas.microsoft.com/office/drawing/2014/main" id="{C9A98241-01AE-4168-A099-45CE103E4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5912" y="6409674"/>
            <a:ext cx="486088" cy="365125"/>
          </a:xfrm>
        </p:spPr>
        <p:txBody>
          <a:bodyPr/>
          <a:lstStyle/>
          <a:p>
            <a:r>
              <a:rPr lang="hu-HU" sz="1800" dirty="0"/>
              <a:t>2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F5AAEDC-D677-4C60-8079-A7CB56D1513B}"/>
              </a:ext>
            </a:extLst>
          </p:cNvPr>
          <p:cNvCxnSpPr/>
          <p:nvPr/>
        </p:nvCxnSpPr>
        <p:spPr>
          <a:xfrm rot="16200000" flipH="1">
            <a:off x="4850785" y="4402942"/>
            <a:ext cx="2340000" cy="23375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3D037485-CA4C-4078-94A9-6125B13EBAC2}"/>
              </a:ext>
            </a:extLst>
          </p:cNvPr>
          <p:cNvCxnSpPr>
            <a:cxnSpLocks/>
          </p:cNvCxnSpPr>
          <p:nvPr/>
        </p:nvCxnSpPr>
        <p:spPr>
          <a:xfrm rot="5400000">
            <a:off x="5290209" y="4402942"/>
            <a:ext cx="2340000" cy="233757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CF87036-85EB-4522-8F12-3C4719D999AF}"/>
              </a:ext>
            </a:extLst>
          </p:cNvPr>
          <p:cNvSpPr txBox="1"/>
          <p:nvPr/>
        </p:nvSpPr>
        <p:spPr>
          <a:xfrm>
            <a:off x="4963389" y="10929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06AC86-25E0-43E8-A4BF-7E261CA8E50D}"/>
              </a:ext>
            </a:extLst>
          </p:cNvPr>
          <p:cNvSpPr txBox="1"/>
          <p:nvPr/>
        </p:nvSpPr>
        <p:spPr>
          <a:xfrm>
            <a:off x="4800977" y="5940163"/>
            <a:ext cx="306086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Hol van a nulla pontosan?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E3D56E2-E506-40BB-B4D1-FEBD238CFD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5" r="9838" b="5836"/>
          <a:stretch/>
        </p:blipFill>
        <p:spPr>
          <a:xfrm>
            <a:off x="8084789" y="5348616"/>
            <a:ext cx="3276000" cy="14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3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clock&#10;&#10;Description automatically generated">
            <a:extLst>
              <a:ext uri="{FF2B5EF4-FFF2-40B4-BE49-F238E27FC236}">
                <a16:creationId xmlns:a16="http://schemas.microsoft.com/office/drawing/2014/main" id="{C35443BC-402B-4AF6-A14A-598C6754AD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57"/>
          <a:stretch/>
        </p:blipFill>
        <p:spPr>
          <a:xfrm>
            <a:off x="5317417" y="1276289"/>
            <a:ext cx="1463461" cy="18288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E28FE5E-F6BC-4F5B-82AC-F2A4A297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Mennyi paramétert üldözünk? Fejszámolás.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906AC86-25E0-43E8-A4BF-7E261CA8E50D}"/>
              </a:ext>
            </a:extLst>
          </p:cNvPr>
          <p:cNvSpPr txBox="1"/>
          <p:nvPr/>
        </p:nvSpPr>
        <p:spPr>
          <a:xfrm>
            <a:off x="189978" y="5282549"/>
            <a:ext cx="1181204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20</a:t>
            </a:r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∙ 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∙ 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20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4 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=</a:t>
            </a:r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6 ∙ 20</a:t>
            </a:r>
            <a:r>
              <a:rPr lang="hu-HU" sz="2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5 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=</a:t>
            </a:r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 1,92 ∙ 10</a:t>
            </a:r>
            <a:r>
              <a:rPr lang="hu-HU" sz="2000" b="1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7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paraméter (+ pH- és hőmérséklet-függés!)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C178A8-2719-416A-9EB5-35348835133C}"/>
              </a:ext>
            </a:extLst>
          </p:cNvPr>
          <p:cNvSpPr txBox="1"/>
          <p:nvPr/>
        </p:nvSpPr>
        <p:spPr>
          <a:xfrm>
            <a:off x="189978" y="499931"/>
            <a:ext cx="11812044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Egy (példa) </a:t>
            </a:r>
            <a:r>
              <a:rPr lang="hu-H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pentapeptid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…	G	K	L	F	A	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02907D-4CFF-4B14-B729-F1C56C759693}"/>
              </a:ext>
            </a:extLst>
          </p:cNvPr>
          <p:cNvSpPr/>
          <p:nvPr/>
        </p:nvSpPr>
        <p:spPr>
          <a:xfrm>
            <a:off x="5860483" y="858566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6552D27-9A12-4E1A-90A1-BC97590D8D03}"/>
              </a:ext>
            </a:extLst>
          </p:cNvPr>
          <p:cNvSpPr txBox="1"/>
          <p:nvPr/>
        </p:nvSpPr>
        <p:spPr>
          <a:xfrm>
            <a:off x="1840277" y="3126508"/>
            <a:ext cx="8290143" cy="163121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Változók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20 aminosav: (A) </a:t>
            </a:r>
            <a:r>
              <a:rPr lang="hu-H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alanin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(C) cisztein, </a:t>
            </a:r>
            <a:r>
              <a:rPr lang="hu-H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aszparaginsav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(D)…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6 atomtípus: 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H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H</a:t>
            </a:r>
            <a:r>
              <a:rPr lang="el-GR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α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13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C’, 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13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C</a:t>
            </a:r>
            <a:r>
              <a:rPr lang="el-GR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α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13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C</a:t>
            </a:r>
            <a:r>
              <a:rPr lang="el-GR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β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15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Számos szekvenciális környezet: 5-ös ablak (± 2 aminosav)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Kísérleti körülmények: pH és hőmérséklet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CB25BDB-64BB-4748-A0B0-4B6889B9E778}"/>
              </a:ext>
            </a:extLst>
          </p:cNvPr>
          <p:cNvSpPr/>
          <p:nvPr/>
        </p:nvSpPr>
        <p:spPr>
          <a:xfrm>
            <a:off x="5385852" y="1765000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8787092-C380-43A3-A3BA-98E5299E04DF}"/>
              </a:ext>
            </a:extLst>
          </p:cNvPr>
          <p:cNvSpPr/>
          <p:nvPr/>
        </p:nvSpPr>
        <p:spPr>
          <a:xfrm>
            <a:off x="5864584" y="1754042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7674971-8F52-4783-8733-1E4308FCD569}"/>
              </a:ext>
            </a:extLst>
          </p:cNvPr>
          <p:cNvSpPr/>
          <p:nvPr/>
        </p:nvSpPr>
        <p:spPr>
          <a:xfrm>
            <a:off x="5864584" y="1297708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E31081F-4782-49A0-A526-E0F67386C873}"/>
              </a:ext>
            </a:extLst>
          </p:cNvPr>
          <p:cNvSpPr/>
          <p:nvPr/>
        </p:nvSpPr>
        <p:spPr>
          <a:xfrm>
            <a:off x="6336371" y="1765000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72C8DFD4-1C1B-4819-ADBA-517E9723D860}"/>
              </a:ext>
            </a:extLst>
          </p:cNvPr>
          <p:cNvSpPr/>
          <p:nvPr/>
        </p:nvSpPr>
        <p:spPr>
          <a:xfrm>
            <a:off x="5889637" y="2229349"/>
            <a:ext cx="342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270F407-CCC5-482F-87BA-9066DEC6943C}"/>
              </a:ext>
            </a:extLst>
          </p:cNvPr>
          <p:cNvSpPr/>
          <p:nvPr/>
        </p:nvSpPr>
        <p:spPr>
          <a:xfrm>
            <a:off x="5380946" y="2225685"/>
            <a:ext cx="396000" cy="358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lide Number Placeholder 19">
            <a:extLst>
              <a:ext uri="{FF2B5EF4-FFF2-40B4-BE49-F238E27FC236}">
                <a16:creationId xmlns:a16="http://schemas.microsoft.com/office/drawing/2014/main" id="{787FA3FD-7E3B-4D97-A547-627AC723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5912" y="6409674"/>
            <a:ext cx="486088" cy="365125"/>
          </a:xfrm>
        </p:spPr>
        <p:txBody>
          <a:bodyPr/>
          <a:lstStyle/>
          <a:p>
            <a:r>
              <a:rPr lang="hu-HU" sz="1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213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86328D-0572-462F-9DC0-ED367F021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50" y="870151"/>
            <a:ext cx="10461840" cy="540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Régen tartó vadászat: RCCS adatsorok</a:t>
            </a:r>
            <a:endParaRPr lang="en-US" sz="2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0DAB34-FA3E-4F66-99E3-BE871AA85294}"/>
                  </a:ext>
                </a:extLst>
              </p:cNvPr>
              <p:cNvSpPr/>
              <p:nvPr/>
            </p:nvSpPr>
            <p:spPr>
              <a:xfrm>
                <a:off x="4706837" y="386526"/>
                <a:ext cx="2725426" cy="48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𝑆𝐶𝑆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/>
                            <m:t>A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hu-HU" b="0" smtClean="0"/>
                            <m:t>m</m:t>
                          </m:r>
                          <m:r>
                            <m:rPr>
                              <m:nor/>
                            </m:rPr>
                            <a:rPr lang="hu-HU" b="0" smtClean="0"/>
                            <m:t>é</m:t>
                          </m:r>
                          <m:r>
                            <m:rPr>
                              <m:nor/>
                            </m:rPr>
                            <a:rPr lang="hu-HU" b="0" smtClean="0"/>
                            <m:t>rt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/>
                            <m:t>A</m:t>
                          </m:r>
                        </m:sup>
                      </m:sSubSup>
                      <m:r>
                        <a:rPr lang="en-US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  <m:t>𝑅𝐶𝐶𝑆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8E4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008E40"/>
                              </a:solidFill>
                            </a:rPr>
                            <m:t>A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90DAB34-FA3E-4F66-99E3-BE871AA852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837" y="386526"/>
                <a:ext cx="2725426" cy="487826"/>
              </a:xfrm>
              <a:prstGeom prst="rect">
                <a:avLst/>
              </a:prstGeom>
              <a:blipFill>
                <a:blip r:embed="rId3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B1E9C39-66D2-48C3-9981-2694007840A6}"/>
              </a:ext>
            </a:extLst>
          </p:cNvPr>
          <p:cNvSpPr/>
          <p:nvPr/>
        </p:nvSpPr>
        <p:spPr>
          <a:xfrm>
            <a:off x="131133" y="6500977"/>
            <a:ext cx="754117" cy="307777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hu-HU" sz="1400" b="1" dirty="0">
                <a:solidFill>
                  <a:schemeClr val="bg1"/>
                </a:solidFill>
              </a:rPr>
              <a:t>Kovács</a:t>
            </a:r>
            <a:r>
              <a:rPr lang="hu-HU" sz="1400" b="1" baseline="30000" dirty="0">
                <a:solidFill>
                  <a:schemeClr val="bg1"/>
                </a:solidFill>
              </a:rPr>
              <a:t>1</a:t>
            </a:r>
            <a:endParaRPr lang="en-GB" sz="1400" b="1" baseline="300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9968ED-AF7E-42F5-A499-94FB3586F418}"/>
              </a:ext>
            </a:extLst>
          </p:cNvPr>
          <p:cNvSpPr/>
          <p:nvPr/>
        </p:nvSpPr>
        <p:spPr>
          <a:xfrm>
            <a:off x="6576261" y="415751"/>
            <a:ext cx="782052" cy="43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6472304"/>
            <a:ext cx="304800" cy="365125"/>
          </a:xfrm>
        </p:spPr>
        <p:txBody>
          <a:bodyPr/>
          <a:lstStyle/>
          <a:p>
            <a:r>
              <a:rPr lang="hu-HU" sz="1800" dirty="0"/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B7A4DE-0E00-4F5B-8402-E55FCFC50696}"/>
              </a:ext>
            </a:extLst>
          </p:cNvPr>
          <p:cNvSpPr/>
          <p:nvPr/>
        </p:nvSpPr>
        <p:spPr>
          <a:xfrm>
            <a:off x="2065221" y="1741631"/>
            <a:ext cx="864000" cy="432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2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Hivatkozások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02E68-649B-4628-B278-CD09F4EC3FA6}"/>
              </a:ext>
            </a:extLst>
          </p:cNvPr>
          <p:cNvSpPr txBox="1"/>
          <p:nvPr/>
        </p:nvSpPr>
        <p:spPr>
          <a:xfrm>
            <a:off x="1001224" y="738496"/>
            <a:ext cx="101895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 Kovács D, Bodor A, RSC </a:t>
            </a:r>
            <a:r>
              <a:rPr lang="hu-HU" dirty="0" err="1"/>
              <a:t>Adv</a:t>
            </a:r>
            <a:r>
              <a:rPr lang="hu-HU" dirty="0"/>
              <a:t>. 2023;13:10182-10203</a:t>
            </a:r>
          </a:p>
          <a:p>
            <a:r>
              <a:rPr lang="hu-HU" dirty="0"/>
              <a:t>2 </a:t>
            </a:r>
            <a:r>
              <a:rPr lang="en-GB" dirty="0"/>
              <a:t>McDonald CC, Phillips WD. J Am Chem Soc. 1969;91(6):1513-21.</a:t>
            </a:r>
            <a:endParaRPr lang="hu-HU" dirty="0"/>
          </a:p>
          <a:p>
            <a:r>
              <a:rPr lang="hu-HU" dirty="0"/>
              <a:t>3 </a:t>
            </a:r>
            <a:r>
              <a:rPr lang="en-GB" dirty="0"/>
              <a:t>Howarth OW, Lilley MJ. Prog </a:t>
            </a:r>
            <a:r>
              <a:rPr lang="en-GB" dirty="0" err="1"/>
              <a:t>Nucl</a:t>
            </a:r>
            <a:r>
              <a:rPr lang="en-GB" dirty="0"/>
              <a:t> </a:t>
            </a:r>
            <a:r>
              <a:rPr lang="en-GB" dirty="0" err="1"/>
              <a:t>Magn</a:t>
            </a:r>
            <a:r>
              <a:rPr lang="en-GB" dirty="0"/>
              <a:t> </a:t>
            </a:r>
            <a:r>
              <a:rPr lang="en-GB" dirty="0" err="1"/>
              <a:t>Reson</a:t>
            </a:r>
            <a:r>
              <a:rPr lang="en-GB" dirty="0"/>
              <a:t> </a:t>
            </a:r>
            <a:r>
              <a:rPr lang="en-GB" dirty="0" err="1"/>
              <a:t>Spectrosc</a:t>
            </a:r>
            <a:r>
              <a:rPr lang="en-GB" dirty="0"/>
              <a:t>. 1978;12(1):1-40</a:t>
            </a:r>
          </a:p>
          <a:p>
            <a:r>
              <a:rPr lang="hu-HU" dirty="0"/>
              <a:t>4 </a:t>
            </a:r>
            <a:r>
              <a:rPr lang="en-GB" dirty="0" err="1"/>
              <a:t>Richarz</a:t>
            </a:r>
            <a:r>
              <a:rPr lang="en-GB" dirty="0"/>
              <a:t> R, Wuthrich K. Biopolymers. 1978;17(9):2133-41. </a:t>
            </a:r>
            <a:endParaRPr lang="hu-HU" dirty="0"/>
          </a:p>
          <a:p>
            <a:r>
              <a:rPr lang="hu-HU" dirty="0"/>
              <a:t>5 </a:t>
            </a:r>
            <a:r>
              <a:rPr lang="en-GB" dirty="0" err="1"/>
              <a:t>Bundi</a:t>
            </a:r>
            <a:r>
              <a:rPr lang="en-GB" dirty="0"/>
              <a:t> A, Wuthrich K. 1979;18(2):285-97. </a:t>
            </a:r>
            <a:endParaRPr lang="hu-HU" dirty="0"/>
          </a:p>
          <a:p>
            <a:r>
              <a:rPr lang="hu-HU" dirty="0"/>
              <a:t>6</a:t>
            </a:r>
            <a:r>
              <a:rPr lang="en-GB" dirty="0"/>
              <a:t> Braun D, Wider G, Wuthrich K. J Am Chem Soc. 1994;116(19):8466-9.</a:t>
            </a:r>
            <a:endParaRPr lang="hu-HU" dirty="0"/>
          </a:p>
          <a:p>
            <a:r>
              <a:rPr lang="hu-HU" dirty="0"/>
              <a:t>7 </a:t>
            </a:r>
            <a:r>
              <a:rPr lang="en-GB" dirty="0"/>
              <a:t>Wishart DS, </a:t>
            </a:r>
            <a:r>
              <a:rPr lang="en-GB" dirty="0" err="1"/>
              <a:t>Bigam</a:t>
            </a:r>
            <a:r>
              <a:rPr lang="en-GB" dirty="0"/>
              <a:t> CG, Holm A, Hodges RS, Sykes BD. J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1995;5(1):67-81.</a:t>
            </a:r>
            <a:r>
              <a:rPr lang="hu-HU" dirty="0"/>
              <a:t> </a:t>
            </a:r>
          </a:p>
          <a:p>
            <a:r>
              <a:rPr lang="hu-HU" dirty="0"/>
              <a:t>8 </a:t>
            </a:r>
            <a:r>
              <a:rPr lang="en-GB" dirty="0" err="1"/>
              <a:t>Lukin</a:t>
            </a:r>
            <a:r>
              <a:rPr lang="en-GB" dirty="0"/>
              <a:t> JA, Gove AP, Talukdar SN, Ho C. J</a:t>
            </a:r>
            <a:r>
              <a:rPr lang="hu-HU" dirty="0"/>
              <a:t> </a:t>
            </a:r>
            <a:r>
              <a:rPr lang="en-GB" dirty="0" err="1"/>
              <a:t>Biomol</a:t>
            </a:r>
            <a:r>
              <a:rPr lang="hu-HU" dirty="0"/>
              <a:t> </a:t>
            </a:r>
            <a:r>
              <a:rPr lang="en-GB" dirty="0"/>
              <a:t>N</a:t>
            </a:r>
            <a:r>
              <a:rPr lang="hu-HU" dirty="0"/>
              <a:t>MR</a:t>
            </a:r>
            <a:r>
              <a:rPr lang="en-GB" dirty="0"/>
              <a:t>. 1997;9(2):151-66.</a:t>
            </a:r>
            <a:endParaRPr lang="hu-HU" dirty="0"/>
          </a:p>
          <a:p>
            <a:r>
              <a:rPr lang="hu-HU" dirty="0"/>
              <a:t>9 </a:t>
            </a:r>
            <a:r>
              <a:rPr lang="en-GB" dirty="0"/>
              <a:t>Wang YJ, </a:t>
            </a:r>
            <a:r>
              <a:rPr lang="en-GB" dirty="0" err="1"/>
              <a:t>Jardetzky</a:t>
            </a:r>
            <a:r>
              <a:rPr lang="en-GB" dirty="0"/>
              <a:t> O. Protein Science. 2002;11(4):852-61.</a:t>
            </a:r>
            <a:endParaRPr lang="hu-HU" dirty="0"/>
          </a:p>
          <a:p>
            <a:r>
              <a:rPr lang="hu-HU" dirty="0"/>
              <a:t>10 </a:t>
            </a:r>
            <a:r>
              <a:rPr lang="en-GB" dirty="0"/>
              <a:t>Wang YJ, </a:t>
            </a:r>
            <a:r>
              <a:rPr lang="en-GB" dirty="0" err="1"/>
              <a:t>Jardetzky</a:t>
            </a:r>
            <a:r>
              <a:rPr lang="en-GB" dirty="0"/>
              <a:t> O. J Am Chem Soc. 2002;124(47):14075-84.</a:t>
            </a:r>
            <a:endParaRPr lang="hu-HU" dirty="0"/>
          </a:p>
          <a:p>
            <a:r>
              <a:rPr lang="hu-HU" dirty="0"/>
              <a:t>11 </a:t>
            </a:r>
            <a:r>
              <a:rPr lang="en-GB" dirty="0"/>
              <a:t>Zhang HY, Neal S, Wishart DS. J</a:t>
            </a:r>
            <a:r>
              <a:rPr lang="hu-HU" dirty="0"/>
              <a:t>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2003;25(3):173-95.</a:t>
            </a:r>
            <a:endParaRPr lang="hu-HU" dirty="0"/>
          </a:p>
          <a:p>
            <a:r>
              <a:rPr lang="hu-HU" dirty="0"/>
              <a:t>12 </a:t>
            </a:r>
            <a:r>
              <a:rPr lang="en-GB" dirty="0"/>
              <a:t>Wang LY, </a:t>
            </a:r>
            <a:r>
              <a:rPr lang="en-GB" dirty="0" err="1"/>
              <a:t>Eghbalnia</a:t>
            </a:r>
            <a:r>
              <a:rPr lang="en-GB" dirty="0"/>
              <a:t> HR, Markley JL</a:t>
            </a:r>
            <a:r>
              <a:rPr lang="hu-HU" dirty="0"/>
              <a:t>. </a:t>
            </a:r>
            <a:r>
              <a:rPr lang="en-GB" dirty="0"/>
              <a:t>J</a:t>
            </a:r>
            <a:r>
              <a:rPr lang="hu-HU" dirty="0"/>
              <a:t>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2006;35(3):155-65.</a:t>
            </a:r>
            <a:endParaRPr lang="hu-HU" dirty="0"/>
          </a:p>
          <a:p>
            <a:r>
              <a:rPr lang="hu-HU" dirty="0"/>
              <a:t>13 </a:t>
            </a:r>
            <a:r>
              <a:rPr lang="en-GB" dirty="0" err="1"/>
              <a:t>Schwarzinger</a:t>
            </a:r>
            <a:r>
              <a:rPr lang="en-GB" dirty="0"/>
              <a:t> S, Kroon GJA, Foss TR, Chung J, Wright PE, Dyson HJ. J Am Chem Soc. 2001;123(13):2970-8</a:t>
            </a:r>
            <a:endParaRPr lang="hu-HU" dirty="0"/>
          </a:p>
          <a:p>
            <a:r>
              <a:rPr lang="hu-HU" dirty="0"/>
              <a:t>14 </a:t>
            </a:r>
            <a:r>
              <a:rPr lang="en-GB" dirty="0" err="1"/>
              <a:t>Kjaergaard</a:t>
            </a:r>
            <a:r>
              <a:rPr lang="en-GB" dirty="0"/>
              <a:t> M, Brander S, Poulsen FM. J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2011;49(2):139-49.</a:t>
            </a:r>
            <a:endParaRPr lang="hu-HU" dirty="0"/>
          </a:p>
          <a:p>
            <a:r>
              <a:rPr lang="hu-HU" dirty="0"/>
              <a:t>15 </a:t>
            </a:r>
            <a:r>
              <a:rPr lang="en-GB" dirty="0" err="1"/>
              <a:t>Kjaergaard</a:t>
            </a:r>
            <a:r>
              <a:rPr lang="en-GB" dirty="0"/>
              <a:t> M, Poulsen FM. J</a:t>
            </a:r>
            <a:r>
              <a:rPr lang="hu-HU" dirty="0"/>
              <a:t>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2011;50(2):157-65.</a:t>
            </a:r>
            <a:endParaRPr lang="hu-HU" dirty="0"/>
          </a:p>
          <a:p>
            <a:r>
              <a:rPr lang="hu-HU" dirty="0"/>
              <a:t>16 </a:t>
            </a:r>
            <a:r>
              <a:rPr lang="en-GB" dirty="0"/>
              <a:t>De Simone A, Cavalli A, Hsu STD, </a:t>
            </a:r>
            <a:r>
              <a:rPr lang="en-GB" dirty="0" err="1"/>
              <a:t>Vranken</a:t>
            </a:r>
            <a:r>
              <a:rPr lang="en-GB" dirty="0"/>
              <a:t> W, </a:t>
            </a:r>
            <a:r>
              <a:rPr lang="en-GB" dirty="0" err="1"/>
              <a:t>Vendruscolo</a:t>
            </a:r>
            <a:r>
              <a:rPr lang="en-GB" dirty="0"/>
              <a:t> M. </a:t>
            </a:r>
            <a:r>
              <a:rPr lang="hu-HU" dirty="0"/>
              <a:t> </a:t>
            </a:r>
            <a:r>
              <a:rPr lang="en-GB" dirty="0"/>
              <a:t>J Am Chem Soc. 2009;131(45):16332</a:t>
            </a:r>
            <a:r>
              <a:rPr lang="hu-HU" dirty="0"/>
              <a:t>-3</a:t>
            </a:r>
            <a:r>
              <a:rPr lang="en-GB" dirty="0"/>
              <a:t>.</a:t>
            </a:r>
            <a:endParaRPr lang="hu-HU" dirty="0"/>
          </a:p>
          <a:p>
            <a:r>
              <a:rPr lang="hu-HU" dirty="0"/>
              <a:t>17 </a:t>
            </a:r>
            <a:r>
              <a:rPr lang="en-GB" dirty="0" err="1"/>
              <a:t>Tamiola</a:t>
            </a:r>
            <a:r>
              <a:rPr lang="en-GB" dirty="0"/>
              <a:t> K, </a:t>
            </a:r>
            <a:r>
              <a:rPr lang="en-GB" dirty="0" err="1"/>
              <a:t>Acar</a:t>
            </a:r>
            <a:r>
              <a:rPr lang="en-GB" dirty="0"/>
              <a:t> B, Mulder FAA. J Am Chem Soc. 2010;132(51):18000-3.</a:t>
            </a:r>
            <a:endParaRPr lang="hu-HU" dirty="0"/>
          </a:p>
          <a:p>
            <a:r>
              <a:rPr lang="hu-HU" dirty="0"/>
              <a:t>18 </a:t>
            </a:r>
            <a:r>
              <a:rPr lang="en-GB" dirty="0"/>
              <a:t>Sanz-Hernandez M, De Simone A. J</a:t>
            </a:r>
            <a:r>
              <a:rPr lang="hu-HU" dirty="0"/>
              <a:t>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2017;69(3):147-56.</a:t>
            </a:r>
            <a:endParaRPr lang="hu-HU" dirty="0"/>
          </a:p>
          <a:p>
            <a:r>
              <a:rPr lang="hu-HU" dirty="0"/>
              <a:t>19</a:t>
            </a:r>
            <a:r>
              <a:rPr lang="en-GB" dirty="0"/>
              <a:t> Nielsen JT, Mulder FAA. J</a:t>
            </a:r>
            <a:r>
              <a:rPr lang="hu-HU" dirty="0"/>
              <a:t> </a:t>
            </a:r>
            <a:r>
              <a:rPr lang="en-GB" dirty="0" err="1"/>
              <a:t>Biomol</a:t>
            </a:r>
            <a:r>
              <a:rPr lang="en-GB" dirty="0"/>
              <a:t> N</a:t>
            </a:r>
            <a:r>
              <a:rPr lang="hu-HU" dirty="0"/>
              <a:t>MR</a:t>
            </a:r>
            <a:r>
              <a:rPr lang="en-GB" dirty="0"/>
              <a:t>. 2018;70(3):141-65.</a:t>
            </a:r>
            <a:endParaRPr lang="hu-HU" dirty="0"/>
          </a:p>
        </p:txBody>
      </p:sp>
      <p:sp>
        <p:nvSpPr>
          <p:cNvPr id="5" name="Slide Number Placeholder 19">
            <a:extLst>
              <a:ext uri="{FF2B5EF4-FFF2-40B4-BE49-F238E27FC236}">
                <a16:creationId xmlns:a16="http://schemas.microsoft.com/office/drawing/2014/main" id="{7BBFE345-FA7E-423B-A73C-65E884625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4466" y="6472304"/>
            <a:ext cx="417534" cy="365125"/>
          </a:xfrm>
        </p:spPr>
        <p:txBody>
          <a:bodyPr/>
          <a:lstStyle/>
          <a:p>
            <a:r>
              <a:rPr lang="hu-HU" sz="1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9085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1969-1995: a(z) (h)őskor: </a:t>
            </a:r>
            <a:r>
              <a:rPr lang="hu-HU" sz="2200" b="1" dirty="0" err="1">
                <a:solidFill>
                  <a:schemeClr val="bg1"/>
                </a:solidFill>
              </a:rPr>
              <a:t>kispeptidek</a:t>
            </a:r>
            <a:r>
              <a:rPr lang="hu-HU" sz="2200" b="1" dirty="0">
                <a:solidFill>
                  <a:schemeClr val="bg1"/>
                </a:solidFill>
              </a:rPr>
              <a:t> és tabulálás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6472304"/>
            <a:ext cx="304800" cy="365125"/>
          </a:xfrm>
        </p:spPr>
        <p:txBody>
          <a:bodyPr/>
          <a:lstStyle/>
          <a:p>
            <a:r>
              <a:rPr lang="hu-HU" sz="1800" dirty="0"/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002E68-649B-4628-B278-CD09F4EC3FA6}"/>
              </a:ext>
            </a:extLst>
          </p:cNvPr>
          <p:cNvSpPr txBox="1"/>
          <p:nvPr/>
        </p:nvSpPr>
        <p:spPr>
          <a:xfrm>
            <a:off x="15255" y="6533498"/>
            <a:ext cx="4500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McDonald</a:t>
            </a:r>
            <a:r>
              <a:rPr lang="hu-HU" sz="1400" baseline="30000" dirty="0">
                <a:solidFill>
                  <a:schemeClr val="bg1"/>
                </a:solidFill>
              </a:rPr>
              <a:t>2</a:t>
            </a:r>
            <a:r>
              <a:rPr lang="hu-HU" sz="1400" dirty="0">
                <a:solidFill>
                  <a:schemeClr val="bg1"/>
                </a:solidFill>
              </a:rPr>
              <a:t>, Howarth</a:t>
            </a:r>
            <a:r>
              <a:rPr lang="hu-HU" sz="1400" baseline="30000" dirty="0">
                <a:solidFill>
                  <a:schemeClr val="bg1"/>
                </a:solidFill>
              </a:rPr>
              <a:t>3</a:t>
            </a:r>
            <a:r>
              <a:rPr lang="hu-HU" sz="1400" dirty="0">
                <a:solidFill>
                  <a:schemeClr val="bg1"/>
                </a:solidFill>
              </a:rPr>
              <a:t>, Richarz</a:t>
            </a:r>
            <a:r>
              <a:rPr lang="hu-HU" sz="1400" baseline="30000" dirty="0">
                <a:solidFill>
                  <a:schemeClr val="bg1"/>
                </a:solidFill>
              </a:rPr>
              <a:t>4</a:t>
            </a:r>
            <a:r>
              <a:rPr lang="hu-HU" sz="1400" dirty="0">
                <a:solidFill>
                  <a:schemeClr val="bg1"/>
                </a:solidFill>
              </a:rPr>
              <a:t>, Bundi</a:t>
            </a:r>
            <a:r>
              <a:rPr lang="hu-HU" sz="1400" baseline="30000" dirty="0">
                <a:solidFill>
                  <a:schemeClr val="bg1"/>
                </a:solidFill>
              </a:rPr>
              <a:t>5</a:t>
            </a:r>
            <a:r>
              <a:rPr lang="hu-HU" sz="1400" dirty="0">
                <a:solidFill>
                  <a:schemeClr val="bg1"/>
                </a:solidFill>
              </a:rPr>
              <a:t>, Braun</a:t>
            </a:r>
            <a:r>
              <a:rPr lang="hu-HU" sz="1400" baseline="30000" dirty="0">
                <a:solidFill>
                  <a:schemeClr val="bg1"/>
                </a:solidFill>
              </a:rPr>
              <a:t>6</a:t>
            </a:r>
            <a:r>
              <a:rPr lang="hu-HU" sz="1400" dirty="0">
                <a:solidFill>
                  <a:schemeClr val="bg1"/>
                </a:solidFill>
              </a:rPr>
              <a:t>, Wishart</a:t>
            </a:r>
            <a:r>
              <a:rPr lang="hu-HU" sz="1400" baseline="30000" dirty="0">
                <a:solidFill>
                  <a:schemeClr val="bg1"/>
                </a:solidFill>
              </a:rPr>
              <a:t>7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6EC760-0AC6-4364-827D-5D75FDA2A3DA}"/>
              </a:ext>
            </a:extLst>
          </p:cNvPr>
          <p:cNvSpPr txBox="1"/>
          <p:nvPr/>
        </p:nvSpPr>
        <p:spPr>
          <a:xfrm>
            <a:off x="189978" y="5862871"/>
            <a:ext cx="11812044" cy="40011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20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5 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= 3,2∙10</a:t>
            </a:r>
            <a:r>
              <a:rPr lang="hu-HU" sz="2000" baseline="30000" dirty="0">
                <a:solidFill>
                  <a:schemeClr val="bg1"/>
                </a:solidFill>
                <a:cs typeface="Times New Roman" panose="02020603050405020304" pitchFamily="18" charset="0"/>
              </a:rPr>
              <a:t>6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(mínusz néhány) </a:t>
            </a:r>
            <a:r>
              <a:rPr lang="hu-HU" sz="2000" dirty="0" err="1">
                <a:solidFill>
                  <a:schemeClr val="bg1"/>
                </a:solidFill>
                <a:cs typeface="Times New Roman" panose="02020603050405020304" pitchFamily="18" charset="0"/>
              </a:rPr>
              <a:t>peptid</a:t>
            </a:r>
            <a:r>
              <a:rPr lang="hu-HU" sz="2000" dirty="0">
                <a:solidFill>
                  <a:schemeClr val="bg1"/>
                </a:solidFill>
                <a:cs typeface="Times New Roman" panose="02020603050405020304" pitchFamily="18" charset="0"/>
              </a:rPr>
              <a:t> előállítására doktorandusz kerestetik…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0" y="393436"/>
            <a:ext cx="3394553" cy="175432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Példarendszerek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chemeClr val="bg1"/>
                </a:solidFill>
              </a:rPr>
              <a:t>aminosavak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bg1"/>
                </a:solidFill>
              </a:rPr>
              <a:t>kispeptidek</a:t>
            </a:r>
            <a:endParaRPr lang="hu-HU" b="1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Korrekciók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chemeClr val="bg1"/>
                </a:solidFill>
              </a:rPr>
              <a:t>Szekvencia</a:t>
            </a:r>
            <a:r>
              <a:rPr lang="hu-HU" dirty="0">
                <a:solidFill>
                  <a:schemeClr val="bg1"/>
                </a:solidFill>
              </a:rPr>
              <a:t> (primitív)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b="1" dirty="0">
                <a:solidFill>
                  <a:schemeClr val="bg1"/>
                </a:solidFill>
              </a:rPr>
              <a:t>pH</a:t>
            </a:r>
            <a:r>
              <a:rPr lang="hu-HU" dirty="0">
                <a:solidFill>
                  <a:schemeClr val="bg1"/>
                </a:solidFill>
              </a:rPr>
              <a:t> (leginkább </a:t>
            </a:r>
            <a:r>
              <a:rPr lang="hu-HU" dirty="0" err="1">
                <a:solidFill>
                  <a:schemeClr val="bg1"/>
                </a:solidFill>
              </a:rPr>
              <a:t>dichotóm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0805D-5CC3-498F-AC32-D003EFB65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12" y="656799"/>
            <a:ext cx="4889545" cy="162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2909D7-B62C-47AC-AE74-FABBA5AEE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86" y="2538521"/>
            <a:ext cx="5163430" cy="198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0D9B6C-F99F-4E5E-A08F-7A91E0B615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" y="2481599"/>
            <a:ext cx="3173334" cy="234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D2FBBB-FB52-4B0D-A419-132279E5C811}"/>
                  </a:ext>
                </a:extLst>
              </p:cNvPr>
              <p:cNvSpPr/>
              <p:nvPr/>
            </p:nvSpPr>
            <p:spPr>
              <a:xfrm>
                <a:off x="344369" y="4933569"/>
                <a:ext cx="2648802" cy="504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>
                          <a:latin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X</m:t>
                          </m:r>
                        </m:sup>
                      </m:sSup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GGXA</m:t>
                          </m:r>
                        </m:sup>
                      </m:sSubSup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GGGA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CD2FBBB-FB52-4B0D-A419-132279E5C8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69" y="4933569"/>
                <a:ext cx="2648802" cy="504177"/>
              </a:xfrm>
              <a:prstGeom prst="rect">
                <a:avLst/>
              </a:prstGeom>
              <a:blipFill>
                <a:blip r:embed="rId5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9056590-2515-4B67-894C-DFA80FA53A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57" y="423061"/>
            <a:ext cx="3625946" cy="360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596D74E-D083-4000-8C8D-4B2554D5E47A}"/>
              </a:ext>
            </a:extLst>
          </p:cNvPr>
          <p:cNvSpPr/>
          <p:nvPr/>
        </p:nvSpPr>
        <p:spPr>
          <a:xfrm>
            <a:off x="1612333" y="4971945"/>
            <a:ext cx="162000" cy="21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6BC3ED3-4461-4264-AEF4-E944C243C636}"/>
              </a:ext>
            </a:extLst>
          </p:cNvPr>
          <p:cNvSpPr/>
          <p:nvPr/>
        </p:nvSpPr>
        <p:spPr>
          <a:xfrm>
            <a:off x="2583883" y="4971945"/>
            <a:ext cx="162000" cy="2160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D8240B-E690-40A9-BBF7-1739DDDD6F0C}"/>
              </a:ext>
            </a:extLst>
          </p:cNvPr>
          <p:cNvSpPr/>
          <p:nvPr/>
        </p:nvSpPr>
        <p:spPr>
          <a:xfrm>
            <a:off x="9428663" y="767019"/>
            <a:ext cx="973769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C8B2D0-789E-4818-A7A7-4AE4ECBAB4F1}"/>
              </a:ext>
            </a:extLst>
          </p:cNvPr>
          <p:cNvSpPr/>
          <p:nvPr/>
        </p:nvSpPr>
        <p:spPr>
          <a:xfrm>
            <a:off x="10939083" y="765512"/>
            <a:ext cx="973769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FDC26B-4879-438F-AEF0-BA59E75ADD4A}"/>
              </a:ext>
            </a:extLst>
          </p:cNvPr>
          <p:cNvSpPr/>
          <p:nvPr/>
        </p:nvSpPr>
        <p:spPr>
          <a:xfrm>
            <a:off x="8568293" y="966191"/>
            <a:ext cx="576000" cy="297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0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1997-2006: új szelek (és elérhető PC-k)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6472304"/>
            <a:ext cx="304800" cy="365125"/>
          </a:xfrm>
        </p:spPr>
        <p:txBody>
          <a:bodyPr/>
          <a:lstStyle/>
          <a:p>
            <a:r>
              <a:rPr lang="hu-HU" sz="18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0" y="454703"/>
            <a:ext cx="7214819" cy="230832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Adatbázismegközelítés </a:t>
            </a:r>
            <a:r>
              <a:rPr lang="hu-HU" dirty="0">
                <a:solidFill>
                  <a:schemeClr val="bg1"/>
                </a:solidFill>
              </a:rPr>
              <a:t>(BMRB, PDB)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Még elsősorban </a:t>
            </a:r>
            <a:r>
              <a:rPr lang="hu-HU" dirty="0" err="1">
                <a:solidFill>
                  <a:schemeClr val="bg1"/>
                </a:solidFill>
              </a:rPr>
              <a:t>globuláris</a:t>
            </a:r>
            <a:r>
              <a:rPr lang="hu-HU" dirty="0">
                <a:solidFill>
                  <a:schemeClr val="bg1"/>
                </a:solidFill>
              </a:rPr>
              <a:t> fehérje adatok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Egyszerű módszerek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Normális eloszlás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Átlag és szórás (szerkezeti elemek és környezet szerint)</a:t>
            </a:r>
          </a:p>
          <a:p>
            <a:pPr marL="1657350" lvl="3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Lineáris illesztések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Iteratív optimalizálási eljárások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Körülmények figyelembe vétele nehézkes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0975A-80A1-40B5-BE13-9FE614D92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84" y="3333965"/>
            <a:ext cx="5854576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D020EF-711A-4CC3-A689-A97DEC1DC117}"/>
                  </a:ext>
                </a:extLst>
              </p:cNvPr>
              <p:cNvSpPr/>
              <p:nvPr/>
            </p:nvSpPr>
            <p:spPr>
              <a:xfrm>
                <a:off x="60109" y="5954875"/>
                <a:ext cx="40827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〉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 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〉 − 〈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ED020EF-711A-4CC3-A689-A97DEC1DC1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9" y="5954875"/>
                <a:ext cx="4082784" cy="369332"/>
              </a:xfrm>
              <a:prstGeom prst="rect">
                <a:avLst/>
              </a:prstGeom>
              <a:blipFill>
                <a:blip r:embed="rId3"/>
                <a:stretch>
                  <a:fillRect t="-121667" r="-11194" b="-18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CE8E17F-51D5-4CCF-BD16-C6BB205E5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9" y="2980172"/>
            <a:ext cx="4917074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203E04-D920-4762-AE5E-787AACA559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699" y="444712"/>
            <a:ext cx="4720530" cy="288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6C3FDC-A33B-41BB-8480-540A2CAB7B23}"/>
              </a:ext>
            </a:extLst>
          </p:cNvPr>
          <p:cNvSpPr txBox="1"/>
          <p:nvPr/>
        </p:nvSpPr>
        <p:spPr>
          <a:xfrm>
            <a:off x="15255" y="6533498"/>
            <a:ext cx="3240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Lukin</a:t>
            </a:r>
            <a:r>
              <a:rPr lang="hu-HU" sz="1400" baseline="30000" dirty="0">
                <a:solidFill>
                  <a:schemeClr val="bg1"/>
                </a:solidFill>
              </a:rPr>
              <a:t>8</a:t>
            </a:r>
            <a:r>
              <a:rPr lang="hu-HU" sz="1400" dirty="0">
                <a:solidFill>
                  <a:schemeClr val="bg1"/>
                </a:solidFill>
              </a:rPr>
              <a:t>, Wang</a:t>
            </a:r>
            <a:r>
              <a:rPr lang="hu-HU" sz="1400" baseline="30000" dirty="0">
                <a:solidFill>
                  <a:schemeClr val="bg1"/>
                </a:solidFill>
              </a:rPr>
              <a:t>9</a:t>
            </a:r>
            <a:r>
              <a:rPr lang="hu-HU" sz="1400" dirty="0">
                <a:solidFill>
                  <a:schemeClr val="bg1"/>
                </a:solidFill>
              </a:rPr>
              <a:t>, Wang</a:t>
            </a:r>
            <a:r>
              <a:rPr lang="hu-HU" sz="1400" baseline="30000" dirty="0">
                <a:solidFill>
                  <a:schemeClr val="bg1"/>
                </a:solidFill>
              </a:rPr>
              <a:t>10</a:t>
            </a:r>
            <a:r>
              <a:rPr lang="hu-HU" sz="1400" dirty="0">
                <a:solidFill>
                  <a:schemeClr val="bg1"/>
                </a:solidFill>
              </a:rPr>
              <a:t>, Zhang</a:t>
            </a:r>
            <a:r>
              <a:rPr lang="hu-HU" sz="1400" baseline="30000" dirty="0">
                <a:solidFill>
                  <a:schemeClr val="bg1"/>
                </a:solidFill>
              </a:rPr>
              <a:t>11</a:t>
            </a:r>
            <a:r>
              <a:rPr lang="hu-HU" sz="1400" dirty="0">
                <a:solidFill>
                  <a:schemeClr val="bg1"/>
                </a:solidFill>
              </a:rPr>
              <a:t>, Wang</a:t>
            </a:r>
            <a:r>
              <a:rPr lang="hu-HU" sz="1400" baseline="30000" dirty="0">
                <a:solidFill>
                  <a:schemeClr val="bg1"/>
                </a:solidFill>
              </a:rPr>
              <a:t>12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DC8E5E-955A-42CD-BF59-17D09452975C}"/>
              </a:ext>
            </a:extLst>
          </p:cNvPr>
          <p:cNvSpPr/>
          <p:nvPr/>
        </p:nvSpPr>
        <p:spPr>
          <a:xfrm>
            <a:off x="6050735" y="3627914"/>
            <a:ext cx="540000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FF6CF6F-8CCA-4F14-BA12-EC01FF7D7711}"/>
              </a:ext>
            </a:extLst>
          </p:cNvPr>
          <p:cNvSpPr/>
          <p:nvPr/>
        </p:nvSpPr>
        <p:spPr>
          <a:xfrm>
            <a:off x="9661566" y="3635460"/>
            <a:ext cx="540000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DC91F-5B3D-43BE-AE47-86DE92D4B722}"/>
              </a:ext>
            </a:extLst>
          </p:cNvPr>
          <p:cNvSpPr/>
          <p:nvPr/>
        </p:nvSpPr>
        <p:spPr>
          <a:xfrm>
            <a:off x="7894630" y="3635632"/>
            <a:ext cx="540000" cy="14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E069D8-8CC9-4E0F-80C3-BEBB6C14510B}"/>
              </a:ext>
            </a:extLst>
          </p:cNvPr>
          <p:cNvSpPr/>
          <p:nvPr/>
        </p:nvSpPr>
        <p:spPr>
          <a:xfrm>
            <a:off x="5628932" y="4004618"/>
            <a:ext cx="252000" cy="2430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9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2D9AE47-9B0B-4792-8367-46BE6094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360000"/>
          </a:xfrm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hu-HU" sz="2200" b="1" dirty="0">
                <a:solidFill>
                  <a:schemeClr val="bg1"/>
                </a:solidFill>
              </a:rPr>
              <a:t>2000 és 2011: Csokornyakkendős tabulálás: </a:t>
            </a:r>
            <a:r>
              <a:rPr lang="hu-HU" sz="2200" b="1" dirty="0" err="1">
                <a:solidFill>
                  <a:schemeClr val="bg1"/>
                </a:solidFill>
              </a:rPr>
              <a:t>denaturáció</a:t>
            </a:r>
            <a:r>
              <a:rPr lang="hu-HU" sz="2200" b="1" dirty="0">
                <a:solidFill>
                  <a:schemeClr val="bg1"/>
                </a:solidFill>
              </a:rPr>
              <a:t>, pH- és hőmérsékletkorrekció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19">
            <a:extLst>
              <a:ext uri="{FF2B5EF4-FFF2-40B4-BE49-F238E27FC236}">
                <a16:creationId xmlns:a16="http://schemas.microsoft.com/office/drawing/2014/main" id="{C552C7A5-4B9B-F843-BCF8-FEB17743F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887200" y="6472304"/>
            <a:ext cx="304800" cy="365125"/>
          </a:xfrm>
        </p:spPr>
        <p:txBody>
          <a:bodyPr/>
          <a:lstStyle/>
          <a:p>
            <a:r>
              <a:rPr lang="hu-HU" sz="1800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F7E8AF-F209-4430-93A0-D8EC69C2C69B}"/>
              </a:ext>
            </a:extLst>
          </p:cNvPr>
          <p:cNvSpPr txBox="1"/>
          <p:nvPr/>
        </p:nvSpPr>
        <p:spPr>
          <a:xfrm>
            <a:off x="145236" y="482277"/>
            <a:ext cx="5348614" cy="203132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Új </a:t>
            </a:r>
            <a:r>
              <a:rPr lang="hu-HU" dirty="0" err="1">
                <a:solidFill>
                  <a:schemeClr val="bg1"/>
                </a:solidFill>
              </a:rPr>
              <a:t>kispeptidek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aminosavak „</a:t>
            </a:r>
            <a:r>
              <a:rPr lang="hu-HU" dirty="0" err="1">
                <a:solidFill>
                  <a:schemeClr val="bg1"/>
                </a:solidFill>
              </a:rPr>
              <a:t>glicin</a:t>
            </a:r>
            <a:r>
              <a:rPr lang="hu-HU" dirty="0">
                <a:solidFill>
                  <a:schemeClr val="bg1"/>
                </a:solidFill>
              </a:rPr>
              <a:t>-ágyban”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glutamin (Q) mint reprezentatív aminosav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Körülmények kontrollja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bg1"/>
                </a:solidFill>
              </a:rPr>
              <a:t>Denaturáció</a:t>
            </a:r>
            <a:endParaRPr lang="hu-HU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hu-HU" i="1" dirty="0">
                <a:solidFill>
                  <a:schemeClr val="bg1"/>
                </a:solidFill>
              </a:rPr>
              <a:t>T</a:t>
            </a:r>
            <a:r>
              <a:rPr lang="hu-HU" dirty="0">
                <a:solidFill>
                  <a:schemeClr val="bg1"/>
                </a:solidFill>
              </a:rPr>
              <a:t>- és pH-korrekció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bg1"/>
                </a:solidFill>
              </a:rPr>
              <a:t>Egyszerű függvények (lineáris, </a:t>
            </a:r>
            <a:r>
              <a:rPr lang="hu-HU" dirty="0" err="1">
                <a:solidFill>
                  <a:schemeClr val="bg1"/>
                </a:solidFill>
              </a:rPr>
              <a:t>szigmoid</a:t>
            </a:r>
            <a:r>
              <a:rPr lang="hu-HU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69FB7-268E-429E-8ED6-38268F76C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10" y="475990"/>
            <a:ext cx="3515216" cy="14003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1160BC-8B6D-40C8-96FC-94EDF74BCE95}"/>
              </a:ext>
            </a:extLst>
          </p:cNvPr>
          <p:cNvSpPr txBox="1"/>
          <p:nvPr/>
        </p:nvSpPr>
        <p:spPr>
          <a:xfrm>
            <a:off x="159459" y="2538827"/>
            <a:ext cx="2292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Ac-QQXQQ-NH</a:t>
            </a:r>
            <a:r>
              <a:rPr lang="hu-HU" baseline="-25000" dirty="0"/>
              <a:t>2</a:t>
            </a:r>
            <a:endParaRPr lang="en-GB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FDD362-462A-40B2-A230-72CF3A638A7C}"/>
                  </a:ext>
                </a:extLst>
              </p:cNvPr>
              <p:cNvSpPr/>
              <p:nvPr/>
            </p:nvSpPr>
            <p:spPr>
              <a:xfrm>
                <a:off x="7430974" y="3534514"/>
                <a:ext cx="47457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corrected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random</m:t>
                          </m:r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DFDD362-462A-40B2-A230-72CF3A638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0974" y="3534514"/>
                <a:ext cx="4745786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77F36BD-0167-49C5-83A5-627FF20D2AF9}"/>
                  </a:ext>
                </a:extLst>
              </p:cNvPr>
              <p:cNvSpPr/>
              <p:nvPr/>
            </p:nvSpPr>
            <p:spPr>
              <a:xfrm>
                <a:off x="8535978" y="2020594"/>
                <a:ext cx="239148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77F36BD-0167-49C5-83A5-627FF20D2A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78" y="2020594"/>
                <a:ext cx="239148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C6216D-7144-421B-8AD4-608BFA723BD8}"/>
                  </a:ext>
                </a:extLst>
              </p:cNvPr>
              <p:cNvSpPr/>
              <p:nvPr/>
            </p:nvSpPr>
            <p:spPr>
              <a:xfrm>
                <a:off x="8535978" y="2396096"/>
                <a:ext cx="24018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0C6216D-7144-421B-8AD4-608BFA723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78" y="2396096"/>
                <a:ext cx="24018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C52DB4-FC9C-4D67-A394-1DB2C862BDB7}"/>
                  </a:ext>
                </a:extLst>
              </p:cNvPr>
              <p:cNvSpPr/>
              <p:nvPr/>
            </p:nvSpPr>
            <p:spPr>
              <a:xfrm>
                <a:off x="8535978" y="2769489"/>
                <a:ext cx="23913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7C52DB4-FC9C-4D67-A394-1DB2C862B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78" y="2769489"/>
                <a:ext cx="239135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90B846-500E-40EE-818D-40E686C2551A}"/>
                  </a:ext>
                </a:extLst>
              </p:cNvPr>
              <p:cNvSpPr/>
              <p:nvPr/>
            </p:nvSpPr>
            <p:spPr>
              <a:xfrm>
                <a:off x="8535978" y="3149037"/>
                <a:ext cx="2410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ref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B90B846-500E-40EE-818D-40E686C25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978" y="3149037"/>
                <a:ext cx="2410403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8DA3A3-88F9-4BE4-8CC9-8425493AD5B3}"/>
                  </a:ext>
                </a:extLst>
              </p:cNvPr>
              <p:cNvSpPr/>
              <p:nvPr/>
            </p:nvSpPr>
            <p:spPr>
              <a:xfrm>
                <a:off x="159459" y="2893705"/>
                <a:ext cx="4824847" cy="5957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m:rPr>
                        <m:nor/>
                      </m:rPr>
                      <a:rPr lang="en-GB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GB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p</m:t>
                    </m:r>
                    <m:r>
                      <a:rPr lang="en-GB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m:rPr>
                        <m:nor/>
                      </m:rPr>
                      <a:rPr lang="en-GB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GB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GB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n-GB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sup>
                        </m:sSup>
                        <m:r>
                          <a:rPr lang="en-GB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GB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den>
                    </m:f>
                    <m:r>
                      <a:rPr lang="en-GB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GB"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HA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d>
                      <m:dPr>
                        <m:ctrlPr>
                          <a:rPr lang="en-GB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GB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sub>
                            </m:sSub>
                          </m:num>
                          <m:den>
                            <m:sSup>
                              <m:sSupPr>
                                <m:ctrlPr>
                                  <a:rPr lang="en-GB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p</m:t>
                                </m:r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sup>
                            </m:sSup>
                            <m:r>
                              <a:rPr lang="en-GB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GB">
                                    <a:latin typeface="Calibri" panose="020F0502020204030204" pitchFamily="34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GB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8DA3A3-88F9-4BE4-8CC9-8425493AD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9" y="2893705"/>
                <a:ext cx="4824847" cy="5957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F01FDE-9FE1-43B8-B807-E0C1092E8639}"/>
                  </a:ext>
                </a:extLst>
              </p:cNvPr>
              <p:cNvSpPr/>
              <p:nvPr/>
            </p:nvSpPr>
            <p:spPr>
              <a:xfrm>
                <a:off x="159459" y="3459480"/>
                <a:ext cx="2424445" cy="4142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𝑐𝑜𝑟𝑟</m:t>
                                  </m:r>
                                </m:sub>
                              </m:sSub>
                            </m:sub>
                          </m:sSub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∙(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𝑟𝑒𝑓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0F01FDE-9FE1-43B8-B807-E0C1092E86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59" y="3459480"/>
                <a:ext cx="2424445" cy="414281"/>
              </a:xfrm>
              <a:prstGeom prst="rect">
                <a:avLst/>
              </a:prstGeom>
              <a:blipFill>
                <a:blip r:embed="rId9"/>
                <a:stretch>
                  <a:fillRect t="-153731" r="-26131" b="-2268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B8344211-683D-4D34-9CF9-DE95FF8387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5" y="3946788"/>
            <a:ext cx="3929143" cy="288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1DD1BE-BD5A-4014-9F38-278B8888B5F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144" y="3946788"/>
            <a:ext cx="4051711" cy="288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289F204-A6B8-46C4-B601-61BA2F603B1B}"/>
              </a:ext>
            </a:extLst>
          </p:cNvPr>
          <p:cNvSpPr txBox="1"/>
          <p:nvPr/>
        </p:nvSpPr>
        <p:spPr>
          <a:xfrm>
            <a:off x="8867897" y="6516217"/>
            <a:ext cx="2520000" cy="30777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u-HU" sz="1400" dirty="0">
                <a:solidFill>
                  <a:schemeClr val="bg1"/>
                </a:solidFill>
              </a:rPr>
              <a:t>Schwarzinger</a:t>
            </a:r>
            <a:r>
              <a:rPr lang="hu-HU" sz="1400" baseline="30000" dirty="0">
                <a:solidFill>
                  <a:schemeClr val="bg1"/>
                </a:solidFill>
              </a:rPr>
              <a:t>13</a:t>
            </a:r>
            <a:r>
              <a:rPr lang="hu-HU" sz="1400" dirty="0">
                <a:solidFill>
                  <a:schemeClr val="bg1"/>
                </a:solidFill>
              </a:rPr>
              <a:t>, Kjaergaard</a:t>
            </a:r>
            <a:r>
              <a:rPr lang="hu-HU" sz="1400" baseline="30000" dirty="0">
                <a:solidFill>
                  <a:schemeClr val="bg1"/>
                </a:solidFill>
              </a:rPr>
              <a:t>14,15</a:t>
            </a:r>
            <a:endParaRPr lang="en-GB" sz="14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1225</Words>
  <Application>Microsoft Office PowerPoint</Application>
  <PresentationFormat>Widescreen</PresentationFormat>
  <Paragraphs>209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 gépi tanulás megjelenése a fehérje NMR spektroszkópia területén; tabulálástól átlagoláson át egy genetikus algoritmusig;  - a random coil kémiai eltolódás predikció -</vt:lpstr>
      <vt:lpstr>PowerPoint Presentation</vt:lpstr>
      <vt:lpstr>Szerkezeti elemek azonosítása SCS analízissel</vt:lpstr>
      <vt:lpstr>Mennyi paramétert üldözünk? Fejszámolás.</vt:lpstr>
      <vt:lpstr>Régen tartó vadászat: RCCS adatsorok</vt:lpstr>
      <vt:lpstr>Hivatkozások</vt:lpstr>
      <vt:lpstr>1969-1995: a(z) (h)őskor: kispeptidek és tabulálás</vt:lpstr>
      <vt:lpstr>1997-2006: új szelek (és elérhető PC-k)</vt:lpstr>
      <vt:lpstr>2000 és 2011: Csokornyakkendős tabulálás: denaturáció, pH- és hőmérsékletkorrekció</vt:lpstr>
      <vt:lpstr>2009: Camcoil, rendezetlen hurkok, dichotóm pH-korrekció</vt:lpstr>
      <vt:lpstr>2010: ncIDP, rendezetlen fehérje adatok, machine learning?</vt:lpstr>
      <vt:lpstr>2017: Prosecco, rendezetlen fehérje adatok, kokettálás ML-módszerekkel</vt:lpstr>
      <vt:lpstr>2018: state of the art, a (mindent?) egyesítő Potenci módszer</vt:lpstr>
      <vt:lpstr>Összefoglalás</vt:lpstr>
      <vt:lpstr>Összefoglalás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Kovács Dániel</dc:creator>
  <cp:lastModifiedBy>Kovács Dániel</cp:lastModifiedBy>
  <cp:revision>387</cp:revision>
  <dcterms:created xsi:type="dcterms:W3CDTF">2023-04-03T05:47:32Z</dcterms:created>
  <dcterms:modified xsi:type="dcterms:W3CDTF">2024-03-05T13:16:30Z</dcterms:modified>
</cp:coreProperties>
</file>